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93" r:id="rId5"/>
    <p:sldId id="294" r:id="rId6"/>
    <p:sldId id="358" r:id="rId7"/>
    <p:sldId id="378" r:id="rId8"/>
    <p:sldId id="387" r:id="rId9"/>
    <p:sldId id="318" r:id="rId10"/>
    <p:sldId id="379" r:id="rId11"/>
    <p:sldId id="355" r:id="rId12"/>
    <p:sldId id="380" r:id="rId13"/>
    <p:sldId id="381" r:id="rId14"/>
    <p:sldId id="400" r:id="rId15"/>
    <p:sldId id="335" r:id="rId16"/>
    <p:sldId id="382" r:id="rId17"/>
    <p:sldId id="343" r:id="rId18"/>
    <p:sldId id="405" r:id="rId19"/>
    <p:sldId id="383" r:id="rId20"/>
    <p:sldId id="401" r:id="rId21"/>
    <p:sldId id="376" r:id="rId22"/>
    <p:sldId id="384" r:id="rId23"/>
    <p:sldId id="370" r:id="rId24"/>
    <p:sldId id="385" r:id="rId25"/>
    <p:sldId id="345" r:id="rId26"/>
    <p:sldId id="402" r:id="rId27"/>
    <p:sldId id="386" r:id="rId28"/>
    <p:sldId id="403" r:id="rId29"/>
    <p:sldId id="399" r:id="rId30"/>
    <p:sldId id="296" r:id="rId31"/>
    <p:sldId id="374" r:id="rId32"/>
    <p:sldId id="404" r:id="rId33"/>
    <p:sldId id="283" r:id="rId34"/>
    <p:sldId id="325" r:id="rId35"/>
    <p:sldId id="341" r:id="rId36"/>
    <p:sldId id="340" r:id="rId37"/>
  </p:sldIdLst>
  <p:sldSz cx="7772400" cy="10058400"/>
  <p:notesSz cx="6858000" cy="9144000"/>
  <p:defaultTex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D26A76-89B8-4618-A220-E07EC82D908B}">
          <p14:sldIdLst>
            <p14:sldId id="293"/>
            <p14:sldId id="294"/>
            <p14:sldId id="358"/>
            <p14:sldId id="378"/>
            <p14:sldId id="387"/>
            <p14:sldId id="318"/>
            <p14:sldId id="379"/>
            <p14:sldId id="355"/>
            <p14:sldId id="380"/>
            <p14:sldId id="381"/>
            <p14:sldId id="400"/>
            <p14:sldId id="335"/>
            <p14:sldId id="382"/>
            <p14:sldId id="343"/>
            <p14:sldId id="405"/>
            <p14:sldId id="383"/>
            <p14:sldId id="401"/>
            <p14:sldId id="376"/>
            <p14:sldId id="384"/>
            <p14:sldId id="370"/>
            <p14:sldId id="385"/>
            <p14:sldId id="345"/>
            <p14:sldId id="402"/>
            <p14:sldId id="386"/>
            <p14:sldId id="403"/>
            <p14:sldId id="399"/>
            <p14:sldId id="296"/>
            <p14:sldId id="374"/>
            <p14:sldId id="404"/>
            <p14:sldId id="283"/>
            <p14:sldId id="325"/>
            <p14:sldId id="341"/>
            <p14:sldId id="340"/>
          </p14:sldIdLst>
        </p14:section>
      </p14:sectionLst>
    </p:ext>
    <p:ext uri="{EFAFB233-063F-42B5-8137-9DF3F51BA10A}">
      <p15:sldGuideLst xmlns:p15="http://schemas.microsoft.com/office/powerpoint/2012/main">
        <p15:guide id="1" pos="2448" userDrawn="1">
          <p15:clr>
            <a:srgbClr val="A4A3A4"/>
          </p15:clr>
        </p15:guide>
        <p15:guide id="2" orient="horz" pos="44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imes, Payton A" initials="GPA" lastIdx="56" clrIdx="6">
    <p:extLst>
      <p:ext uri="{19B8F6BF-5375-455C-9EA6-DF929625EA0E}">
        <p15:presenceInfo xmlns:p15="http://schemas.microsoft.com/office/powerpoint/2012/main" userId="S::pgrimes2@advisory.com::4e578cab-930b-4394-852c-015f41b2f8b9" providerId="AD"/>
      </p:ext>
    </p:extLst>
  </p:cmAuthor>
  <p:cmAuthor id="1" name="Wheeler, Benjamin" initials="WB" lastIdx="11" clrIdx="0">
    <p:extLst>
      <p:ext uri="{19B8F6BF-5375-455C-9EA6-DF929625EA0E}">
        <p15:presenceInfo xmlns:p15="http://schemas.microsoft.com/office/powerpoint/2012/main" userId="S::WheelerB@advisory.com::514fda9f-eafe-4e4d-a8c3-2d469d0b01ae" providerId="AD"/>
      </p:ext>
    </p:extLst>
  </p:cmAuthor>
  <p:cmAuthor id="8" name="Desai, Cathy" initials="CD" lastIdx="13" clrIdx="7">
    <p:extLst>
      <p:ext uri="{19B8F6BF-5375-455C-9EA6-DF929625EA0E}">
        <p15:presenceInfo xmlns:p15="http://schemas.microsoft.com/office/powerpoint/2012/main" userId="Desai, Cathy" providerId="None"/>
      </p:ext>
    </p:extLst>
  </p:cmAuthor>
  <p:cmAuthor id="2" name="Pai, Prianca T" initials="PPT" lastIdx="180" clrIdx="1">
    <p:extLst>
      <p:ext uri="{19B8F6BF-5375-455C-9EA6-DF929625EA0E}">
        <p15:presenceInfo xmlns:p15="http://schemas.microsoft.com/office/powerpoint/2012/main" userId="S::PaiP@advisory.com::36c9c7dd-c6fd-4d21-b644-f8915b695973" providerId="AD"/>
      </p:ext>
    </p:extLst>
  </p:cmAuthor>
  <p:cmAuthor id="9" name="Frieswick, Liam" initials="FL" lastIdx="26" clrIdx="8">
    <p:extLst>
      <p:ext uri="{19B8F6BF-5375-455C-9EA6-DF929625EA0E}">
        <p15:presenceInfo xmlns:p15="http://schemas.microsoft.com/office/powerpoint/2012/main" userId="S::lfrieswi@ms.ds.uhc.com::8dc7ace6-0eaa-4822-8e83-4d3ebc2ded3d" providerId="AD"/>
      </p:ext>
    </p:extLst>
  </p:cmAuthor>
  <p:cmAuthor id="3" name="Laura" initials="L" lastIdx="90" clrIdx="2">
    <p:extLst>
      <p:ext uri="{19B8F6BF-5375-455C-9EA6-DF929625EA0E}">
        <p15:presenceInfo xmlns:p15="http://schemas.microsoft.com/office/powerpoint/2012/main" userId="S::WilsonLa@advisory.com::1f3df5b7-d5f5-4d26-a4fc-f91a71fe7743" providerId="AD"/>
      </p:ext>
    </p:extLst>
  </p:cmAuthor>
  <p:cmAuthor id="10" name="Viviani, Tara" initials="VT" lastIdx="22" clrIdx="9">
    <p:extLst>
      <p:ext uri="{19B8F6BF-5375-455C-9EA6-DF929625EA0E}">
        <p15:presenceInfo xmlns:p15="http://schemas.microsoft.com/office/powerpoint/2012/main" userId="S::VivianiT@advisory.com::9cb38b67-bc10-476e-8a7e-a61cb31c0972" providerId="AD"/>
      </p:ext>
    </p:extLst>
  </p:cmAuthor>
  <p:cmAuthor id="4" name="Director, Megan T" initials="DT" lastIdx="36" clrIdx="3">
    <p:extLst>
      <p:ext uri="{19B8F6BF-5375-455C-9EA6-DF929625EA0E}">
        <p15:presenceInfo xmlns:p15="http://schemas.microsoft.com/office/powerpoint/2012/main" userId="S::directorm@advisory.com::73a69533-9fa7-4b25-9e35-f3c11fbf3ba1" providerId="AD"/>
      </p:ext>
    </p:extLst>
  </p:cmAuthor>
  <p:cmAuthor id="11" name="Zuckerman, Rachel" initials="ZR" lastIdx="41" clrIdx="10">
    <p:extLst>
      <p:ext uri="{19B8F6BF-5375-455C-9EA6-DF929625EA0E}">
        <p15:presenceInfo xmlns:p15="http://schemas.microsoft.com/office/powerpoint/2012/main" userId="S::ZuckermR@advisory.com::3bbab6d4-1f55-4991-98a7-52a071ded1f8" providerId="AD"/>
      </p:ext>
    </p:extLst>
  </p:cmAuthor>
  <p:cmAuthor id="5" name="Desai, Cathy" initials="DC" lastIdx="23" clrIdx="4">
    <p:extLst>
      <p:ext uri="{19B8F6BF-5375-455C-9EA6-DF929625EA0E}">
        <p15:presenceInfo xmlns:p15="http://schemas.microsoft.com/office/powerpoint/2012/main" userId="S::desaic@advisory.com::c3cffed0-22af-4843-9382-016b3d236d44" providerId="AD"/>
      </p:ext>
    </p:extLst>
  </p:cmAuthor>
  <p:cmAuthor id="6" name="Kristy Campbell" initials="KC" lastIdx="27" clrIdx="5">
    <p:extLst>
      <p:ext uri="{19B8F6BF-5375-455C-9EA6-DF929625EA0E}">
        <p15:presenceInfo xmlns:p15="http://schemas.microsoft.com/office/powerpoint/2012/main" userId="S::Kristy_Campbell@edwards.com::e2c9a0ef-85ec-470c-84fc-fc69bfae9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2E051-4F0C-4739-8D3E-11EE88E6A575}" v="3" dt="2023-04-04T19:56:07.079"/>
  </p1510:revLst>
</p1510:revInfo>
</file>

<file path=ppt/tableStyles.xml><?xml version="1.0" encoding="utf-8"?>
<a:tblStyleLst xmlns:a="http://schemas.openxmlformats.org/drawingml/2006/main" def="{C083E6E3-FA7D-4D7B-A595-EF9225AFEA8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p:scale>
          <a:sx n="66" d="100"/>
          <a:sy n="66" d="100"/>
        </p:scale>
        <p:origin x="1608" y="-228"/>
      </p:cViewPr>
      <p:guideLst>
        <p:guide pos="2448"/>
        <p:guide orient="horz" pos="446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A44135-346D-4984-992A-2748774C843D}" type="datetimeFigureOut">
              <a:rPr lang="en-US" smtClean="0">
                <a:latin typeface="Arial" panose="020B0604020202020204" pitchFamily="34" charset="0"/>
              </a:rPr>
              <a:pPr/>
              <a:t>4/4/2023</a:t>
            </a:fld>
            <a:endParaRPr lang="en-US">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AC5F6-A6E1-42E4-A9E7-356BF7413E45}" type="slidenum">
              <a:rPr lang="en-US" smtClean="0">
                <a:latin typeface="Arial" panose="020B0604020202020204" pitchFamily="34" charset="0"/>
              </a:rPr>
              <a:pPr/>
              <a:t>‹#›</a:t>
            </a:fld>
            <a:endParaRPr lang="en-US">
              <a:latin typeface="Arial" panose="020B0604020202020204" pitchFamily="34" charset="0"/>
            </a:endParaRPr>
          </a:p>
        </p:txBody>
      </p:sp>
    </p:spTree>
    <p:extLst>
      <p:ext uri="{BB962C8B-B14F-4D97-AF65-F5344CB8AC3E}">
        <p14:creationId xmlns:p14="http://schemas.microsoft.com/office/powerpoint/2010/main" val="2749569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69A07C00-4D30-4D5D-9A03-C91B9C1FD54F}" type="datetimeFigureOut">
              <a:rPr lang="en-US" smtClean="0"/>
              <a:pPr/>
              <a:t>4/4/2023</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FB8132A0-C946-4BCE-B355-3FB5DF19E0D3}" type="slidenum">
              <a:rPr lang="en-US" smtClean="0"/>
              <a:pPr/>
              <a:t>‹#›</a:t>
            </a:fld>
            <a:endParaRPr lang="en-US"/>
          </a:p>
        </p:txBody>
      </p:sp>
    </p:spTree>
    <p:extLst>
      <p:ext uri="{BB962C8B-B14F-4D97-AF65-F5344CB8AC3E}">
        <p14:creationId xmlns:p14="http://schemas.microsoft.com/office/powerpoint/2010/main" val="646733796"/>
      </p:ext>
    </p:extLst>
  </p:cSld>
  <p:clrMap bg1="lt1" tx1="dk1" bg2="lt2" tx2="dk2" accent1="accent1" accent2="accent2" accent3="accent3" accent4="accent4" accent5="accent5" accent6="accent6" hlink="hlink" folHlink="folHlink"/>
  <p:notesStyle>
    <a:lvl1pPr marL="0" algn="l" defTabSz="1455542" rtl="0" eaLnBrk="1" latinLnBrk="0" hangingPunct="1">
      <a:defRPr sz="1900" kern="1200">
        <a:solidFill>
          <a:schemeClr val="tx1"/>
        </a:solidFill>
        <a:latin typeface="Arial" panose="020B0604020202020204" pitchFamily="34" charset="0"/>
        <a:ea typeface="+mn-ea"/>
        <a:cs typeface="+mn-cs"/>
      </a:defRPr>
    </a:lvl1pPr>
    <a:lvl2pPr marL="727771" algn="l" defTabSz="1455542" rtl="0" eaLnBrk="1" latinLnBrk="0" hangingPunct="1">
      <a:defRPr sz="1900" kern="1200">
        <a:solidFill>
          <a:schemeClr val="tx1"/>
        </a:solidFill>
        <a:latin typeface="Arial" panose="020B0604020202020204" pitchFamily="34" charset="0"/>
        <a:ea typeface="+mn-ea"/>
        <a:cs typeface="+mn-cs"/>
      </a:defRPr>
    </a:lvl2pPr>
    <a:lvl3pPr marL="1455542" algn="l" defTabSz="1455542" rtl="0" eaLnBrk="1" latinLnBrk="0" hangingPunct="1">
      <a:defRPr sz="1900" kern="1200">
        <a:solidFill>
          <a:schemeClr val="tx1"/>
        </a:solidFill>
        <a:latin typeface="Arial" panose="020B0604020202020204" pitchFamily="34" charset="0"/>
        <a:ea typeface="+mn-ea"/>
        <a:cs typeface="+mn-cs"/>
      </a:defRPr>
    </a:lvl3pPr>
    <a:lvl4pPr marL="2183313" algn="l" defTabSz="1455542" rtl="0" eaLnBrk="1" latinLnBrk="0" hangingPunct="1">
      <a:defRPr sz="1900" kern="1200">
        <a:solidFill>
          <a:schemeClr val="tx1"/>
        </a:solidFill>
        <a:latin typeface="Arial" panose="020B0604020202020204" pitchFamily="34" charset="0"/>
        <a:ea typeface="+mn-ea"/>
        <a:cs typeface="+mn-cs"/>
      </a:defRPr>
    </a:lvl4pPr>
    <a:lvl5pPr marL="2911084" algn="l" defTabSz="1455542" rtl="0" eaLnBrk="1" latinLnBrk="0" hangingPunct="1">
      <a:defRPr sz="1900" kern="1200">
        <a:solidFill>
          <a:schemeClr val="tx1"/>
        </a:solidFill>
        <a:latin typeface="Arial" panose="020B0604020202020204" pitchFamily="34" charset="0"/>
        <a:ea typeface="+mn-ea"/>
        <a:cs typeface="+mn-cs"/>
      </a:defRPr>
    </a:lvl5pPr>
    <a:lvl6pPr marL="3638855" algn="l" defTabSz="1455542" rtl="0" eaLnBrk="1" latinLnBrk="0" hangingPunct="1">
      <a:defRPr sz="1900" kern="1200">
        <a:solidFill>
          <a:schemeClr val="tx1"/>
        </a:solidFill>
        <a:latin typeface="+mn-lt"/>
        <a:ea typeface="+mn-ea"/>
        <a:cs typeface="+mn-cs"/>
      </a:defRPr>
    </a:lvl6pPr>
    <a:lvl7pPr marL="4366626" algn="l" defTabSz="1455542" rtl="0" eaLnBrk="1" latinLnBrk="0" hangingPunct="1">
      <a:defRPr sz="1900" kern="1200">
        <a:solidFill>
          <a:schemeClr val="tx1"/>
        </a:solidFill>
        <a:latin typeface="+mn-lt"/>
        <a:ea typeface="+mn-ea"/>
        <a:cs typeface="+mn-cs"/>
      </a:defRPr>
    </a:lvl7pPr>
    <a:lvl8pPr marL="5094397" algn="l" defTabSz="1455542" rtl="0" eaLnBrk="1" latinLnBrk="0" hangingPunct="1">
      <a:defRPr sz="1900" kern="1200">
        <a:solidFill>
          <a:schemeClr val="tx1"/>
        </a:solidFill>
        <a:latin typeface="+mn-lt"/>
        <a:ea typeface="+mn-ea"/>
        <a:cs typeface="+mn-cs"/>
      </a:defRPr>
    </a:lvl8pPr>
    <a:lvl9pPr marL="5822168" algn="l" defTabSz="1455542"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3</a:t>
            </a:fld>
            <a:endParaRPr lang="en-US"/>
          </a:p>
        </p:txBody>
      </p:sp>
    </p:spTree>
    <p:extLst>
      <p:ext uri="{BB962C8B-B14F-4D97-AF65-F5344CB8AC3E}">
        <p14:creationId xmlns:p14="http://schemas.microsoft.com/office/powerpoint/2010/main" val="261326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5</a:t>
            </a:fld>
            <a:endParaRPr lang="en-US"/>
          </a:p>
        </p:txBody>
      </p:sp>
    </p:spTree>
    <p:extLst>
      <p:ext uri="{BB962C8B-B14F-4D97-AF65-F5344CB8AC3E}">
        <p14:creationId xmlns:p14="http://schemas.microsoft.com/office/powerpoint/2010/main" val="428687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6</a:t>
            </a:fld>
            <a:endParaRPr lang="en-US"/>
          </a:p>
        </p:txBody>
      </p:sp>
    </p:spTree>
    <p:extLst>
      <p:ext uri="{BB962C8B-B14F-4D97-AF65-F5344CB8AC3E}">
        <p14:creationId xmlns:p14="http://schemas.microsoft.com/office/powerpoint/2010/main" val="352039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13</a:t>
            </a:fld>
            <a:endParaRPr lang="en-US"/>
          </a:p>
        </p:txBody>
      </p:sp>
    </p:spTree>
    <p:extLst>
      <p:ext uri="{BB962C8B-B14F-4D97-AF65-F5344CB8AC3E}">
        <p14:creationId xmlns:p14="http://schemas.microsoft.com/office/powerpoint/2010/main" val="57735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16</a:t>
            </a:fld>
            <a:endParaRPr lang="en-US"/>
          </a:p>
        </p:txBody>
      </p:sp>
    </p:spTree>
    <p:extLst>
      <p:ext uri="{BB962C8B-B14F-4D97-AF65-F5344CB8AC3E}">
        <p14:creationId xmlns:p14="http://schemas.microsoft.com/office/powerpoint/2010/main" val="1552699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17</a:t>
            </a:fld>
            <a:endParaRPr lang="en-US"/>
          </a:p>
        </p:txBody>
      </p:sp>
    </p:spTree>
    <p:extLst>
      <p:ext uri="{BB962C8B-B14F-4D97-AF65-F5344CB8AC3E}">
        <p14:creationId xmlns:p14="http://schemas.microsoft.com/office/powerpoint/2010/main" val="366231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8132A0-C946-4BCE-B355-3FB5DF19E0D3}" type="slidenum">
              <a:rPr lang="en-US" smtClean="0"/>
              <a:pPr/>
              <a:t>21</a:t>
            </a:fld>
            <a:endParaRPr lang="en-US"/>
          </a:p>
        </p:txBody>
      </p:sp>
    </p:spTree>
    <p:extLst>
      <p:ext uri="{BB962C8B-B14F-4D97-AF65-F5344CB8AC3E}">
        <p14:creationId xmlns:p14="http://schemas.microsoft.com/office/powerpoint/2010/main" val="92129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p:cNvSpPr/>
          <p:nvPr userDrawn="1"/>
        </p:nvSpPr>
        <p:spPr bwMode="gray">
          <a:xfrm>
            <a:off x="0" y="-1"/>
            <a:ext cx="7772400" cy="847871"/>
          </a:xfrm>
          <a:prstGeom prst="rect">
            <a:avLst/>
          </a:prstGeom>
          <a:solidFill>
            <a:srgbClr val="00898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4" name="Rectangle 13"/>
          <p:cNvSpPr/>
          <p:nvPr userDrawn="1"/>
        </p:nvSpPr>
        <p:spPr bwMode="gray">
          <a:xfrm>
            <a:off x="457201" y="475294"/>
            <a:ext cx="6858000" cy="246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spAutoFit/>
          </a:bodyPr>
          <a:lstStyle/>
          <a:p>
            <a:pPr marL="0" indent="0" algn="l">
              <a:spcBef>
                <a:spcPts val="500"/>
              </a:spcBef>
            </a:pPr>
            <a:r>
              <a:rPr lang="en-US" sz="1600" b="1">
                <a:solidFill>
                  <a:schemeClr val="bg1"/>
                </a:solidFill>
              </a:rPr>
              <a:t>DELETE PAGE AFTER READING | 2021</a:t>
            </a:r>
            <a:r>
              <a:rPr lang="en-US" sz="1600" b="1" baseline="0">
                <a:solidFill>
                  <a:schemeClr val="bg1"/>
                </a:solidFill>
              </a:rPr>
              <a:t> template edition</a:t>
            </a:r>
            <a:endParaRPr lang="en-US" sz="1600" b="1">
              <a:solidFill>
                <a:schemeClr val="bg1"/>
              </a:solidFill>
            </a:endParaRPr>
          </a:p>
        </p:txBody>
      </p:sp>
      <p:sp>
        <p:nvSpPr>
          <p:cNvPr id="16" name="Rectangle 15"/>
          <p:cNvSpPr/>
          <p:nvPr userDrawn="1"/>
        </p:nvSpPr>
        <p:spPr bwMode="gray">
          <a:xfrm>
            <a:off x="457201" y="995529"/>
            <a:ext cx="3239854" cy="854852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7" name="TextBox 16"/>
          <p:cNvSpPr txBox="1"/>
          <p:nvPr userDrawn="1"/>
        </p:nvSpPr>
        <p:spPr bwMode="gray">
          <a:xfrm>
            <a:off x="730388" y="3182219"/>
            <a:ext cx="2966666" cy="941796"/>
          </a:xfrm>
          <a:prstGeom prst="rect">
            <a:avLst/>
          </a:prstGeom>
          <a:noFill/>
        </p:spPr>
        <p:txBody>
          <a:bodyPr wrap="square" lIns="0" tIns="0" rIns="0" bIns="0" rtlCol="0">
            <a:spAutoFit/>
          </a:bodyPr>
          <a:lstStyle/>
          <a:p>
            <a:pPr>
              <a:lnSpc>
                <a:spcPct val="90000"/>
              </a:lnSpc>
              <a:spcBef>
                <a:spcPts val="0"/>
              </a:spcBef>
            </a:pPr>
            <a:r>
              <a:rPr lang="en-US" sz="3800" b="1">
                <a:solidFill>
                  <a:schemeClr val="bg1"/>
                </a:solidFill>
              </a:rPr>
              <a:t>Our take</a:t>
            </a:r>
            <a:br>
              <a:rPr lang="en-US" sz="3800" b="1">
                <a:solidFill>
                  <a:schemeClr val="bg1"/>
                </a:solidFill>
              </a:rPr>
            </a:br>
            <a:r>
              <a:rPr lang="en-US" sz="3000">
                <a:solidFill>
                  <a:schemeClr val="accent2"/>
                </a:solidFill>
              </a:rPr>
              <a:t>template</a:t>
            </a:r>
          </a:p>
        </p:txBody>
      </p:sp>
      <p:cxnSp>
        <p:nvCxnSpPr>
          <p:cNvPr id="18" name="Straight Connector 17"/>
          <p:cNvCxnSpPr/>
          <p:nvPr userDrawn="1"/>
        </p:nvCxnSpPr>
        <p:spPr bwMode="white">
          <a:xfrm>
            <a:off x="730389" y="2930639"/>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730388" y="4607155"/>
            <a:ext cx="2618120" cy="1062342"/>
          </a:xfrm>
          <a:prstGeom prst="rect">
            <a:avLst/>
          </a:prstGeom>
          <a:noFill/>
        </p:spPr>
        <p:txBody>
          <a:bodyPr wrap="square" lIns="0" tIns="0" rIns="0" bIns="0" rtlCol="0">
            <a:spAutoFit/>
          </a:bodyPr>
          <a:lstStyle/>
          <a:p>
            <a:pPr>
              <a:lnSpc>
                <a:spcPct val="110000"/>
              </a:lnSpc>
              <a:spcBef>
                <a:spcPts val="500"/>
              </a:spcBef>
            </a:pPr>
            <a:r>
              <a:rPr lang="en-US" sz="1600">
                <a:solidFill>
                  <a:schemeClr val="bg1"/>
                </a:solidFill>
              </a:rPr>
              <a:t>Advisory Board’s recommended interpretation of a problem or issue and how you should approach it.</a:t>
            </a:r>
          </a:p>
        </p:txBody>
      </p:sp>
      <p:sp>
        <p:nvSpPr>
          <p:cNvPr id="31" name="TextBox 30"/>
          <p:cNvSpPr txBox="1"/>
          <p:nvPr userDrawn="1"/>
        </p:nvSpPr>
        <p:spPr bwMode="gray">
          <a:xfrm>
            <a:off x="5206449" y="5431712"/>
            <a:ext cx="2113935" cy="123111"/>
          </a:xfrm>
          <a:prstGeom prst="rect">
            <a:avLst/>
          </a:prstGeom>
          <a:noFill/>
        </p:spPr>
        <p:txBody>
          <a:bodyPr wrap="square" lIns="0" tIns="0" rIns="0" bIns="0" rtlCol="0">
            <a:spAutoFit/>
          </a:bodyPr>
          <a:lstStyle/>
          <a:p>
            <a:pPr algn="r">
              <a:spcBef>
                <a:spcPts val="500"/>
              </a:spcBef>
            </a:pPr>
            <a:r>
              <a:rPr lang="en-US" sz="800">
                <a:latin typeface="+mn-lt"/>
                <a:cs typeface="Arial" panose="020B0604020202020204" pitchFamily="34" charset="0"/>
              </a:rPr>
              <a:t>Page Size: 8.5ꞌꞌ x 11ꞌꞌ </a:t>
            </a:r>
          </a:p>
        </p:txBody>
      </p:sp>
      <p:sp>
        <p:nvSpPr>
          <p:cNvPr id="32" name="Rectangle 31"/>
          <p:cNvSpPr/>
          <p:nvPr userDrawn="1"/>
        </p:nvSpPr>
        <p:spPr bwMode="gray">
          <a:xfrm>
            <a:off x="303213" y="1589773"/>
            <a:ext cx="2276103" cy="74069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22" name="TextBox 21"/>
          <p:cNvSpPr txBox="1"/>
          <p:nvPr userDrawn="1"/>
        </p:nvSpPr>
        <p:spPr bwMode="gray">
          <a:xfrm>
            <a:off x="730388" y="2673957"/>
            <a:ext cx="3029982" cy="207749"/>
          </a:xfrm>
          <a:prstGeom prst="rect">
            <a:avLst/>
          </a:prstGeom>
          <a:noFill/>
        </p:spPr>
        <p:txBody>
          <a:bodyPr wrap="square" lIns="0" tIns="0" rIns="0" bIns="0" rtlCol="0">
            <a:spAutoFit/>
          </a:bodyPr>
          <a:lstStyle/>
          <a:p>
            <a:pPr>
              <a:lnSpc>
                <a:spcPct val="90000"/>
              </a:lnSpc>
              <a:spcBef>
                <a:spcPts val="500"/>
              </a:spcBef>
            </a:pPr>
            <a:r>
              <a:rPr lang="en-US" sz="1500" b="0">
                <a:solidFill>
                  <a:schemeClr val="bg1"/>
                </a:solidFill>
              </a:rPr>
              <a:t>MODULAR CONTENT</a:t>
            </a:r>
          </a:p>
        </p:txBody>
      </p:sp>
      <p:sp>
        <p:nvSpPr>
          <p:cNvPr id="23" name="TextBox 22"/>
          <p:cNvSpPr txBox="1"/>
          <p:nvPr userDrawn="1"/>
        </p:nvSpPr>
        <p:spPr bwMode="gray">
          <a:xfrm>
            <a:off x="730388" y="4346458"/>
            <a:ext cx="2618120" cy="215444"/>
          </a:xfrm>
          <a:prstGeom prst="rect">
            <a:avLst/>
          </a:prstGeom>
          <a:noFill/>
        </p:spPr>
        <p:txBody>
          <a:bodyPr wrap="square" lIns="0" tIns="0" rIns="0" bIns="0" rtlCol="0">
            <a:spAutoFit/>
          </a:bodyPr>
          <a:lstStyle/>
          <a:p>
            <a:pPr>
              <a:spcBef>
                <a:spcPts val="500"/>
              </a:spcBef>
            </a:pPr>
            <a:r>
              <a:rPr lang="en-US" sz="1400" b="1">
                <a:solidFill>
                  <a:schemeClr val="bg1"/>
                </a:solidFill>
              </a:rPr>
              <a:t>Definition:</a:t>
            </a:r>
          </a:p>
        </p:txBody>
      </p:sp>
      <p:cxnSp>
        <p:nvCxnSpPr>
          <p:cNvPr id="5" name="Straight Connector 4"/>
          <p:cNvCxnSpPr/>
          <p:nvPr userDrawn="1"/>
        </p:nvCxnSpPr>
        <p:spPr bwMode="gray">
          <a:xfrm>
            <a:off x="730388" y="6787576"/>
            <a:ext cx="2966667"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bwMode="gray">
          <a:xfrm>
            <a:off x="730388" y="6544150"/>
            <a:ext cx="2618120" cy="184666"/>
          </a:xfrm>
          <a:prstGeom prst="rect">
            <a:avLst/>
          </a:prstGeom>
          <a:noFill/>
        </p:spPr>
        <p:txBody>
          <a:bodyPr wrap="square" lIns="0" tIns="0" rIns="0" bIns="0" rtlCol="0">
            <a:spAutoFit/>
          </a:bodyPr>
          <a:lstStyle/>
          <a:p>
            <a:pPr>
              <a:spcBef>
                <a:spcPts val="500"/>
              </a:spcBef>
            </a:pPr>
            <a:r>
              <a:rPr lang="en-US" sz="1200" b="1">
                <a:solidFill>
                  <a:schemeClr val="tx2"/>
                </a:solidFill>
              </a:rPr>
              <a:t>What an our take </a:t>
            </a:r>
            <a:r>
              <a:rPr lang="en-US" sz="1200" b="1" baseline="0">
                <a:solidFill>
                  <a:schemeClr val="tx2"/>
                </a:solidFill>
              </a:rPr>
              <a:t>IS:</a:t>
            </a:r>
            <a:endParaRPr lang="en-US" sz="1200" b="1">
              <a:solidFill>
                <a:schemeClr val="tx2"/>
              </a:solidFill>
            </a:endParaRPr>
          </a:p>
        </p:txBody>
      </p:sp>
      <p:cxnSp>
        <p:nvCxnSpPr>
          <p:cNvPr id="28" name="Straight Connector 27"/>
          <p:cNvCxnSpPr/>
          <p:nvPr userDrawn="1"/>
        </p:nvCxnSpPr>
        <p:spPr bwMode="gray">
          <a:xfrm>
            <a:off x="4140393" y="6787576"/>
            <a:ext cx="2966667"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bwMode="gray">
          <a:xfrm>
            <a:off x="4140393" y="6544150"/>
            <a:ext cx="2618120" cy="184666"/>
          </a:xfrm>
          <a:prstGeom prst="rect">
            <a:avLst/>
          </a:prstGeom>
          <a:noFill/>
        </p:spPr>
        <p:txBody>
          <a:bodyPr wrap="square" lIns="0" tIns="0" rIns="0" bIns="0" rtlCol="0">
            <a:spAutoFit/>
          </a:bodyPr>
          <a:lstStyle/>
          <a:p>
            <a:pPr>
              <a:spcBef>
                <a:spcPts val="500"/>
              </a:spcBef>
            </a:pPr>
            <a:r>
              <a:rPr lang="en-US" sz="1200" b="1">
                <a:solidFill>
                  <a:schemeClr val="tx1"/>
                </a:solidFill>
              </a:rPr>
              <a:t>What an our take </a:t>
            </a:r>
            <a:r>
              <a:rPr lang="en-US" sz="1200" b="1" baseline="0">
                <a:solidFill>
                  <a:schemeClr val="tx1"/>
                </a:solidFill>
              </a:rPr>
              <a:t>IS NOT:</a:t>
            </a:r>
            <a:endParaRPr lang="en-US" sz="1200" b="1">
              <a:solidFill>
                <a:schemeClr val="tx1"/>
              </a:solidFill>
            </a:endParaRPr>
          </a:p>
        </p:txBody>
      </p:sp>
      <p:sp>
        <p:nvSpPr>
          <p:cNvPr id="36" name="Text Placeholder 1"/>
          <p:cNvSpPr txBox="1">
            <a:spLocks/>
          </p:cNvSpPr>
          <p:nvPr userDrawn="1"/>
        </p:nvSpPr>
        <p:spPr bwMode="gray">
          <a:xfrm>
            <a:off x="3936545" y="5801868"/>
            <a:ext cx="2507592" cy="369332"/>
          </a:xfrm>
          <a:prstGeom prst="rect">
            <a:avLst/>
          </a:prstGeom>
          <a:solidFill>
            <a:srgbClr val="00A253"/>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Font typeface="+mj-lt"/>
              <a:buNone/>
            </a:pPr>
            <a:r>
              <a:rPr lang="en-US" sz="900" b="0">
                <a:solidFill>
                  <a:schemeClr val="bg1"/>
                </a:solidFill>
              </a:rPr>
              <a:t>Use</a:t>
            </a:r>
            <a:r>
              <a:rPr lang="en-US" sz="900" b="0" baseline="0">
                <a:solidFill>
                  <a:schemeClr val="bg1"/>
                </a:solidFill>
              </a:rPr>
              <a:t> the existing GLG for constructing graphics and visual elements. All rules still apply.</a:t>
            </a:r>
            <a:endParaRPr lang="en-US" sz="900" b="0" i="1" baseline="0">
              <a:solidFill>
                <a:schemeClr val="bg1"/>
              </a:solidFill>
            </a:endParaRPr>
          </a:p>
        </p:txBody>
      </p:sp>
      <p:pic>
        <p:nvPicPr>
          <p:cNvPr id="25" name="Graphic 24">
            <a:extLst>
              <a:ext uri="{FF2B5EF4-FFF2-40B4-BE49-F238E27FC236}">
                <a16:creationId xmlns:a16="http://schemas.microsoft.com/office/drawing/2014/main" id="{038103BD-6ACD-4EFC-AFD2-D6A3CA600F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30388" y="1736002"/>
            <a:ext cx="1642686" cy="454815"/>
          </a:xfrm>
          <a:prstGeom prst="rect">
            <a:avLst/>
          </a:prstGeom>
        </p:spPr>
      </p:pic>
      <p:pic>
        <p:nvPicPr>
          <p:cNvPr id="30" name="Picture 29">
            <a:extLst>
              <a:ext uri="{FF2B5EF4-FFF2-40B4-BE49-F238E27FC236}">
                <a16:creationId xmlns:a16="http://schemas.microsoft.com/office/drawing/2014/main" id="{CCEFD569-1D0C-449F-9389-B9F485D1A5DF}"/>
              </a:ext>
            </a:extLst>
          </p:cNvPr>
          <p:cNvPicPr>
            <a:picLocks noChangeAspect="1"/>
          </p:cNvPicPr>
          <p:nvPr userDrawn="1"/>
        </p:nvPicPr>
        <p:blipFill>
          <a:blip r:embed="rId4"/>
          <a:srcRect/>
          <a:stretch/>
        </p:blipFill>
        <p:spPr>
          <a:xfrm>
            <a:off x="3936312" y="1000770"/>
            <a:ext cx="3378887" cy="4362195"/>
          </a:xfrm>
          <a:prstGeom prst="rect">
            <a:avLst/>
          </a:prstGeom>
          <a:solidFill>
            <a:srgbClr val="FFFFFF"/>
          </a:solidFill>
          <a:ln w="6350">
            <a:solidFill>
              <a:schemeClr val="accent3"/>
            </a:solidFill>
            <a:miter lim="800000"/>
          </a:ln>
        </p:spPr>
      </p:pic>
      <p:sp>
        <p:nvSpPr>
          <p:cNvPr id="21" name="TextBox 20">
            <a:extLst>
              <a:ext uri="{FF2B5EF4-FFF2-40B4-BE49-F238E27FC236}">
                <a16:creationId xmlns:a16="http://schemas.microsoft.com/office/drawing/2014/main" id="{4D6F8E63-7C7F-4093-8511-025C197AE678}"/>
              </a:ext>
            </a:extLst>
          </p:cNvPr>
          <p:cNvSpPr txBox="1"/>
          <p:nvPr userDrawn="1"/>
        </p:nvSpPr>
        <p:spPr bwMode="gray">
          <a:xfrm>
            <a:off x="730388" y="6912714"/>
            <a:ext cx="2618120" cy="1485022"/>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200">
                <a:solidFill>
                  <a:schemeClr val="bg1"/>
                </a:solidFill>
              </a:rPr>
              <a:t>On a topic that members either are thinking about incorrectly or are missing a large piece of the puzzle</a:t>
            </a:r>
          </a:p>
          <a:p>
            <a:pPr marL="112713" indent="-112713">
              <a:spcBef>
                <a:spcPts val="500"/>
              </a:spcBef>
              <a:buFont typeface="Arial" panose="020B0604020202020204" pitchFamily="34" charset="0"/>
              <a:buChar char="•"/>
            </a:pPr>
            <a:r>
              <a:rPr lang="en-US" sz="1200">
                <a:solidFill>
                  <a:schemeClr val="bg1"/>
                </a:solidFill>
              </a:rPr>
              <a:t>Can be controversial or provocative</a:t>
            </a:r>
          </a:p>
          <a:p>
            <a:pPr marL="112713" indent="-112713">
              <a:spcBef>
                <a:spcPts val="500"/>
              </a:spcBef>
              <a:buFont typeface="Arial" panose="020B0604020202020204" pitchFamily="34" charset="0"/>
              <a:buChar char="•"/>
            </a:pPr>
            <a:r>
              <a:rPr lang="en-US" sz="1200">
                <a:solidFill>
                  <a:schemeClr val="bg1"/>
                </a:solidFill>
              </a:rPr>
              <a:t>Provides our perspective on a topic</a:t>
            </a:r>
          </a:p>
          <a:p>
            <a:pPr marL="112713" indent="-112713">
              <a:spcBef>
                <a:spcPts val="500"/>
              </a:spcBef>
              <a:buFont typeface="Arial" panose="020B0604020202020204" pitchFamily="34" charset="0"/>
              <a:buChar char="•"/>
            </a:pPr>
            <a:r>
              <a:rPr lang="en-US" sz="1200">
                <a:solidFill>
                  <a:schemeClr val="bg1"/>
                </a:solidFill>
              </a:rPr>
              <a:t>An overview of 3‒6 actions we think will make the most impact</a:t>
            </a:r>
          </a:p>
        </p:txBody>
      </p:sp>
      <p:sp>
        <p:nvSpPr>
          <p:cNvPr id="26" name="TextBox 25">
            <a:extLst>
              <a:ext uri="{FF2B5EF4-FFF2-40B4-BE49-F238E27FC236}">
                <a16:creationId xmlns:a16="http://schemas.microsoft.com/office/drawing/2014/main" id="{DC589C88-5D34-49EF-AA0D-9AB4DC2CEC22}"/>
              </a:ext>
            </a:extLst>
          </p:cNvPr>
          <p:cNvSpPr txBox="1"/>
          <p:nvPr userDrawn="1"/>
        </p:nvSpPr>
        <p:spPr bwMode="gray">
          <a:xfrm>
            <a:off x="4140393" y="6912714"/>
            <a:ext cx="2522957" cy="1051570"/>
          </a:xfrm>
          <a:prstGeom prst="rect">
            <a:avLst/>
          </a:prstGeom>
          <a:noFill/>
        </p:spPr>
        <p:txBody>
          <a:bodyPr wrap="square" lIns="0" tIns="0" rIns="0" bIns="0" rtlCol="0">
            <a:spAutoFit/>
          </a:bodyPr>
          <a:lstStyle/>
          <a:p>
            <a:pPr marL="112713" indent="-112713">
              <a:spcBef>
                <a:spcPts val="500"/>
              </a:spcBef>
              <a:buClr>
                <a:schemeClr val="accent6"/>
              </a:buClr>
              <a:buFont typeface="Arial" panose="020B0604020202020204" pitchFamily="34" charset="0"/>
              <a:buChar char="•"/>
            </a:pPr>
            <a:r>
              <a:rPr lang="en-US" sz="1200">
                <a:solidFill>
                  <a:schemeClr val="tx1"/>
                </a:solidFill>
              </a:rPr>
              <a:t>Simply a description of a </a:t>
            </a:r>
            <a:br>
              <a:rPr lang="en-US" sz="1200">
                <a:solidFill>
                  <a:schemeClr val="tx1"/>
                </a:solidFill>
              </a:rPr>
            </a:br>
            <a:r>
              <a:rPr lang="en-US" sz="1200">
                <a:solidFill>
                  <a:schemeClr val="tx1"/>
                </a:solidFill>
              </a:rPr>
              <a:t>challenge or problem </a:t>
            </a:r>
          </a:p>
          <a:p>
            <a:pPr marL="112713" indent="-112713">
              <a:spcBef>
                <a:spcPts val="500"/>
              </a:spcBef>
              <a:buClr>
                <a:schemeClr val="accent6"/>
              </a:buClr>
              <a:buFont typeface="Arial" panose="020B0604020202020204" pitchFamily="34" charset="0"/>
              <a:buChar char="•"/>
            </a:pPr>
            <a:r>
              <a:rPr lang="en-US" sz="1200">
                <a:solidFill>
                  <a:schemeClr val="tx1"/>
                </a:solidFill>
              </a:rPr>
              <a:t>Inherently counterintuitive</a:t>
            </a:r>
          </a:p>
          <a:p>
            <a:pPr marL="112713" indent="-112713">
              <a:spcBef>
                <a:spcPts val="500"/>
              </a:spcBef>
              <a:buClr>
                <a:schemeClr val="accent6"/>
              </a:buClr>
              <a:buFont typeface="Arial" panose="020B0604020202020204" pitchFamily="34" charset="0"/>
              <a:buChar char="•"/>
            </a:pPr>
            <a:r>
              <a:rPr lang="en-US" sz="1200">
                <a:solidFill>
                  <a:schemeClr val="tx1"/>
                </a:solidFill>
              </a:rPr>
              <a:t>A laundry list of things to do (should be no more than 3‒6 actions)</a:t>
            </a:r>
          </a:p>
        </p:txBody>
      </p:sp>
    </p:spTree>
    <p:extLst>
      <p:ext uri="{BB962C8B-B14F-4D97-AF65-F5344CB8AC3E}">
        <p14:creationId xmlns:p14="http://schemas.microsoft.com/office/powerpoint/2010/main" val="428148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redits and legal caveat -- Licensed content">
    <p:spTree>
      <p:nvGrpSpPr>
        <p:cNvPr id="1" name=""/>
        <p:cNvGrpSpPr/>
        <p:nvPr/>
      </p:nvGrpSpPr>
      <p:grpSpPr>
        <a:xfrm>
          <a:off x="0" y="0"/>
          <a:ext cx="0" cy="0"/>
          <a:chOff x="0" y="0"/>
          <a:chExt cx="0" cy="0"/>
        </a:xfrm>
      </p:grpSpPr>
      <p:sp>
        <p:nvSpPr>
          <p:cNvPr id="35" name="Text Placeholder 5"/>
          <p:cNvSpPr>
            <a:spLocks noGrp="1"/>
          </p:cNvSpPr>
          <p:nvPr>
            <p:ph type="body" sz="quarter" idx="44" hasCustomPrompt="1"/>
          </p:nvPr>
        </p:nvSpPr>
        <p:spPr bwMode="gray">
          <a:xfrm>
            <a:off x="850957" y="1489895"/>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Project director (click to add desired text)</a:t>
            </a:r>
          </a:p>
        </p:txBody>
      </p:sp>
      <p:sp>
        <p:nvSpPr>
          <p:cNvPr id="36" name="Text Placeholder 4"/>
          <p:cNvSpPr>
            <a:spLocks noGrp="1"/>
          </p:cNvSpPr>
          <p:nvPr>
            <p:ph type="body" sz="quarter" idx="45" hasCustomPrompt="1"/>
          </p:nvPr>
        </p:nvSpPr>
        <p:spPr bwMode="gray">
          <a:xfrm>
            <a:off x="850957" y="1699451"/>
            <a:ext cx="4110582" cy="158262"/>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 here</a:t>
            </a:r>
          </a:p>
        </p:txBody>
      </p:sp>
      <p:sp>
        <p:nvSpPr>
          <p:cNvPr id="37" name="Text Placeholder 5"/>
          <p:cNvSpPr>
            <a:spLocks noGrp="1"/>
          </p:cNvSpPr>
          <p:nvPr>
            <p:ph type="body" sz="quarter" idx="46" hasCustomPrompt="1"/>
          </p:nvPr>
        </p:nvSpPr>
        <p:spPr bwMode="gray">
          <a:xfrm>
            <a:off x="850957" y="1899241"/>
            <a:ext cx="4110582" cy="140678"/>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a:t>Insert project director email (i.e., smithj@advisory.com)</a:t>
            </a:r>
          </a:p>
        </p:txBody>
      </p:sp>
      <p:sp>
        <p:nvSpPr>
          <p:cNvPr id="38" name="Text Placeholder 5"/>
          <p:cNvSpPr>
            <a:spLocks noGrp="1"/>
          </p:cNvSpPr>
          <p:nvPr>
            <p:ph type="body" sz="quarter" idx="47" hasCustomPrompt="1"/>
          </p:nvPr>
        </p:nvSpPr>
        <p:spPr bwMode="gray">
          <a:xfrm>
            <a:off x="850957" y="2029229"/>
            <a:ext cx="4110582"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a:t>Insert project director phone (i.e., XXX-XXX-XXXX)</a:t>
            </a:r>
          </a:p>
        </p:txBody>
      </p:sp>
      <p:sp>
        <p:nvSpPr>
          <p:cNvPr id="39" name="Text Placeholder 5"/>
          <p:cNvSpPr>
            <a:spLocks noGrp="1"/>
          </p:cNvSpPr>
          <p:nvPr>
            <p:ph type="body" sz="quarter" idx="48" hasCustomPrompt="1"/>
          </p:nvPr>
        </p:nvSpPr>
        <p:spPr bwMode="gray">
          <a:xfrm>
            <a:off x="850957" y="2458004"/>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Research team (click to add desired text)</a:t>
            </a:r>
          </a:p>
        </p:txBody>
      </p:sp>
      <p:sp>
        <p:nvSpPr>
          <p:cNvPr id="40" name="Text Placeholder 4"/>
          <p:cNvSpPr>
            <a:spLocks noGrp="1"/>
          </p:cNvSpPr>
          <p:nvPr>
            <p:ph type="body" sz="quarter" idx="49" hasCustomPrompt="1"/>
          </p:nvPr>
        </p:nvSpPr>
        <p:spPr bwMode="gray">
          <a:xfrm>
            <a:off x="850957" y="2672044"/>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sp>
        <p:nvSpPr>
          <p:cNvPr id="41" name="Text Placeholder 5"/>
          <p:cNvSpPr>
            <a:spLocks noGrp="1"/>
          </p:cNvSpPr>
          <p:nvPr>
            <p:ph type="body" sz="quarter" idx="50" hasCustomPrompt="1"/>
          </p:nvPr>
        </p:nvSpPr>
        <p:spPr bwMode="gray">
          <a:xfrm>
            <a:off x="850957" y="3121391"/>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Program leadership (click to add desired text)</a:t>
            </a:r>
          </a:p>
        </p:txBody>
      </p:sp>
      <p:sp>
        <p:nvSpPr>
          <p:cNvPr id="42" name="Text Placeholder 4"/>
          <p:cNvSpPr>
            <a:spLocks noGrp="1"/>
          </p:cNvSpPr>
          <p:nvPr>
            <p:ph type="body" sz="quarter" idx="51" hasCustomPrompt="1"/>
          </p:nvPr>
        </p:nvSpPr>
        <p:spPr bwMode="gray">
          <a:xfrm>
            <a:off x="850957" y="3335431"/>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sp>
        <p:nvSpPr>
          <p:cNvPr id="43" name="Text Placeholder 5"/>
          <p:cNvSpPr>
            <a:spLocks noGrp="1"/>
          </p:cNvSpPr>
          <p:nvPr>
            <p:ph type="body" sz="quarter" idx="52" hasCustomPrompt="1"/>
          </p:nvPr>
        </p:nvSpPr>
        <p:spPr bwMode="gray">
          <a:xfrm>
            <a:off x="850957" y="3784795"/>
            <a:ext cx="4110582"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a:t>Design consultant (click to add desired text)</a:t>
            </a:r>
          </a:p>
        </p:txBody>
      </p:sp>
      <p:sp>
        <p:nvSpPr>
          <p:cNvPr id="44" name="Text Placeholder 4"/>
          <p:cNvSpPr>
            <a:spLocks noGrp="1"/>
          </p:cNvSpPr>
          <p:nvPr>
            <p:ph type="body" sz="quarter" idx="53" hasCustomPrompt="1"/>
          </p:nvPr>
        </p:nvSpPr>
        <p:spPr bwMode="gray">
          <a:xfrm>
            <a:off x="850957" y="3998835"/>
            <a:ext cx="4110582" cy="158262"/>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a:t>Insert Name(s) here</a:t>
            </a:r>
          </a:p>
        </p:txBody>
      </p:sp>
      <p:sp>
        <p:nvSpPr>
          <p:cNvPr id="2" name="Footer Placeholder 1"/>
          <p:cNvSpPr>
            <a:spLocks noGrp="1"/>
          </p:cNvSpPr>
          <p:nvPr>
            <p:ph type="ftr" sz="quarter" idx="54"/>
          </p:nvPr>
        </p:nvSpPr>
        <p:spPr/>
        <p:txBody>
          <a:bodyPr/>
          <a:lstStyle/>
          <a:p>
            <a:r>
              <a:rPr lang="en-US"/>
              <a:t>Roadmap to Advancing Equity Within Your Structural Heart Program</a:t>
            </a:r>
          </a:p>
        </p:txBody>
      </p:sp>
      <p:cxnSp>
        <p:nvCxnSpPr>
          <p:cNvPr id="18" name="Straight Connector 17">
            <a:extLst>
              <a:ext uri="{FF2B5EF4-FFF2-40B4-BE49-F238E27FC236}">
                <a16:creationId xmlns:a16="http://schemas.microsoft.com/office/drawing/2014/main" id="{D7B55358-62B0-49D2-A1F2-6980AD7ED413}"/>
              </a:ext>
            </a:extLst>
          </p:cNvPr>
          <p:cNvCxnSpPr>
            <a:cxnSpLocks/>
          </p:cNvCxnSpPr>
          <p:nvPr userDrawn="1"/>
        </p:nvCxnSpPr>
        <p:spPr bwMode="gray">
          <a:xfrm>
            <a:off x="848713" y="7621461"/>
            <a:ext cx="4222561"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44353D-D114-41ED-8DC1-93AB7769DFC3}"/>
              </a:ext>
            </a:extLst>
          </p:cNvPr>
          <p:cNvSpPr txBox="1"/>
          <p:nvPr userDrawn="1"/>
        </p:nvSpPr>
        <p:spPr bwMode="gray">
          <a:xfrm>
            <a:off x="848769" y="7682208"/>
            <a:ext cx="4222505" cy="1562927"/>
          </a:xfrm>
          <a:prstGeom prst="rect">
            <a:avLst/>
          </a:prstGeom>
          <a:noFill/>
        </p:spPr>
        <p:txBody>
          <a:bodyPr wrap="square" lIns="0" tIns="0" rIns="0" bIns="0" rtlCol="0">
            <a:noAutofit/>
          </a:bodyPr>
          <a:lstStyle/>
          <a:p>
            <a:pPr algn="l">
              <a:spcBef>
                <a:spcPts val="400"/>
              </a:spcBef>
            </a:pPr>
            <a:r>
              <a:rPr lang="en-US" sz="500" b="0">
                <a:solidFill>
                  <a:schemeClr val="accent4"/>
                </a:solidFill>
              </a:rPr>
              <a:t>LEGAL</a:t>
            </a:r>
            <a:r>
              <a:rPr lang="en-US" sz="500" b="0" baseline="0">
                <a:solidFill>
                  <a:schemeClr val="accent4"/>
                </a:solidFill>
              </a:rPr>
              <a:t> CAVEAT</a:t>
            </a:r>
            <a:endParaRPr lang="en-US" sz="500" b="0">
              <a:solidFill>
                <a:schemeClr val="accent4"/>
              </a:solidFill>
            </a:endParaRPr>
          </a:p>
          <a:p>
            <a:pPr algn="l">
              <a:spcBef>
                <a:spcPts val="400"/>
              </a:spcBef>
            </a:pPr>
            <a:r>
              <a:rPr lang="en-US" sz="500">
                <a:solidFill>
                  <a:schemeClr val="accent4"/>
                </a:solidFill>
              </a:rPr>
              <a:t>This report is sponsored by &lt;Organization Name&gt;, an Advisory Board member organization. Representatives of &lt;Organization Name&gt; helped select the topics and issues addressed. Advisory Board experts wrote the report, maintained final editorial approval, and conducted the underlying research independently and objectively. Advisory Board does not endorse any company, organization, product or brand mentioned herein.</a:t>
            </a:r>
          </a:p>
          <a:p>
            <a:pPr algn="l">
              <a:spcBef>
                <a:spcPts val="400"/>
              </a:spcBef>
            </a:pPr>
            <a:r>
              <a:rPr lang="en-US" sz="500">
                <a:solidFill>
                  <a:schemeClr val="accent4"/>
                </a:solidFill>
              </a:rPr>
              <a:t>This report should be used for educational purposes only. Advisory Board has made efforts to verify the accuracy of the information contained herein. Advisory Board relies on data obtained from many sources and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readers should not rely on any legal commentary in this report as a basis for action, or assume that any tactics described herein would be permitted by applicable law or appropriate for a given reader's situation. Readers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reader and its employees and agents to abide by the terms set forth herein. </a:t>
            </a:r>
          </a:p>
          <a:p>
            <a:pPr algn="l">
              <a:spcBef>
                <a:spcPts val="400"/>
              </a:spcBef>
            </a:pPr>
            <a:r>
              <a:rPr lang="en-US" sz="500">
                <a:solidFill>
                  <a:schemeClr val="accent4"/>
                </a:solidFill>
              </a:rPr>
              <a:t>&lt;Organization Name&gt; has obtained distribution rights to this content for the purpose of customer education. It is the policy of Advisory Board to enforce its intellectual property rights to the fullest extent permitted under law. The entire content of this report, including any images or text, is copyrighted and may not be distributed, modified, reused, or otherwise used except as provided herein without the express written permission of Advisory Board. The use or misuse of the Advisory Board trademarks, copyrights, or other materials, except as permitted herein, is expressly prohibited and may be in violation of copyright law, trademark law, communications regulations and statutes, and other laws, statutes and/or regulations.</a:t>
            </a:r>
          </a:p>
        </p:txBody>
      </p:sp>
    </p:spTree>
    <p:extLst>
      <p:ext uri="{BB962C8B-B14F-4D97-AF65-F5344CB8AC3E}">
        <p14:creationId xmlns:p14="http://schemas.microsoft.com/office/powerpoint/2010/main" val="1838787437"/>
      </p:ext>
    </p:extLst>
  </p:cSld>
  <p:clrMapOvr>
    <a:masterClrMapping/>
  </p:clrMapOvr>
  <p:extLst>
    <p:ext uri="{DCECCB84-F9BA-43D5-87BE-67443E8EF086}">
      <p15:sldGuideLst xmlns:p15="http://schemas.microsoft.com/office/powerpoint/2012/main">
        <p15:guide id="1" pos="3124">
          <p15:clr>
            <a:srgbClr val="FBAE40"/>
          </p15:clr>
        </p15:guide>
        <p15:guide id="3" pos="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cover: Domestic">
    <p:bg bwMode="ltGray">
      <p:bgPr>
        <a:solidFill>
          <a:schemeClr val="tx1"/>
        </a:solidFill>
        <a:effectLst/>
      </p:bgPr>
    </p:bg>
    <p:spTree>
      <p:nvGrpSpPr>
        <p:cNvPr id="1" name=""/>
        <p:cNvGrpSpPr/>
        <p:nvPr/>
      </p:nvGrpSpPr>
      <p:grpSpPr>
        <a:xfrm>
          <a:off x="0" y="0"/>
          <a:ext cx="0" cy="0"/>
          <a:chOff x="0" y="0"/>
          <a:chExt cx="0" cy="0"/>
        </a:xfrm>
      </p:grpSpPr>
      <p:sp>
        <p:nvSpPr>
          <p:cNvPr id="13" name="Freeform 12"/>
          <p:cNvSpPr/>
          <p:nvPr userDrawn="1"/>
        </p:nvSpPr>
        <p:spPr bwMode="gray">
          <a:xfrm flipH="1">
            <a:off x="2" y="-4598"/>
            <a:ext cx="7772399" cy="10062997"/>
          </a:xfrm>
          <a:custGeom>
            <a:avLst/>
            <a:gdLst>
              <a:gd name="connsiteX0" fmla="*/ 7772399 w 7772399"/>
              <a:gd name="connsiteY0" fmla="*/ 0 h 10062997"/>
              <a:gd name="connsiteX1" fmla="*/ 3839092 w 7772399"/>
              <a:gd name="connsiteY1" fmla="*/ 0 h 10062997"/>
              <a:gd name="connsiteX2" fmla="*/ 0 w 7772399"/>
              <a:gd name="connsiteY2" fmla="*/ 5971430 h 10062997"/>
              <a:gd name="connsiteX3" fmla="*/ 0 w 7772399"/>
              <a:gd name="connsiteY3" fmla="*/ 10062997 h 10062997"/>
              <a:gd name="connsiteX4" fmla="*/ 3933309 w 7772399"/>
              <a:gd name="connsiteY4" fmla="*/ 10062997 h 10062997"/>
              <a:gd name="connsiteX5" fmla="*/ 7772399 w 7772399"/>
              <a:gd name="connsiteY5" fmla="*/ 4091570 h 1006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9" h="10062997">
                <a:moveTo>
                  <a:pt x="7772399" y="0"/>
                </a:moveTo>
                <a:lnTo>
                  <a:pt x="3839092" y="0"/>
                </a:lnTo>
                <a:lnTo>
                  <a:pt x="0" y="5971430"/>
                </a:lnTo>
                <a:lnTo>
                  <a:pt x="0" y="10062997"/>
                </a:lnTo>
                <a:lnTo>
                  <a:pt x="3933309" y="10062997"/>
                </a:lnTo>
                <a:lnTo>
                  <a:pt x="7772399" y="4091570"/>
                </a:lnTo>
                <a:close/>
              </a:path>
            </a:pathLst>
          </a:cu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7" name="TextBox 6"/>
          <p:cNvSpPr txBox="1"/>
          <p:nvPr userDrawn="1"/>
        </p:nvSpPr>
        <p:spPr bwMode="gray">
          <a:xfrm>
            <a:off x="2360525" y="5573232"/>
            <a:ext cx="3051351" cy="292388"/>
          </a:xfrm>
          <a:prstGeom prst="rect">
            <a:avLst/>
          </a:prstGeom>
          <a:noFill/>
        </p:spPr>
        <p:txBody>
          <a:bodyPr wrap="square" lIns="0" tIns="0" rIns="0" bIns="0" rtlCol="0" anchor="t" anchorCtr="0">
            <a:spAutoFit/>
          </a:bodyPr>
          <a:lstStyle/>
          <a:p>
            <a:pPr algn="ctr">
              <a:lnSpc>
                <a:spcPct val="100000"/>
              </a:lnSpc>
              <a:spcBef>
                <a:spcPts val="0"/>
              </a:spcBef>
            </a:pPr>
            <a:r>
              <a:rPr lang="en-US" sz="950" b="0">
                <a:solidFill>
                  <a:schemeClr val="bg1"/>
                </a:solidFill>
              </a:rPr>
              <a:t>655 New York Avenue NW, Washington DC 20001</a:t>
            </a:r>
          </a:p>
          <a:p>
            <a:pPr algn="ctr">
              <a:lnSpc>
                <a:spcPct val="100000"/>
              </a:lnSpc>
              <a:spcBef>
                <a:spcPts val="0"/>
              </a:spcBef>
            </a:pPr>
            <a:r>
              <a:rPr lang="en-US" sz="950" b="0">
                <a:solidFill>
                  <a:schemeClr val="bg1"/>
                </a:solidFill>
              </a:rPr>
              <a:t>202-266-5600 </a:t>
            </a:r>
            <a:r>
              <a:rPr lang="en-US" sz="950">
                <a:solidFill>
                  <a:schemeClr val="bg1"/>
                </a:solidFill>
              </a:rPr>
              <a:t>│</a:t>
            </a:r>
            <a:r>
              <a:rPr lang="en-US" sz="950" b="0">
                <a:solidFill>
                  <a:schemeClr val="bg1"/>
                </a:solidFill>
              </a:rPr>
              <a:t> </a:t>
            </a:r>
            <a:r>
              <a:rPr lang="en-US" sz="950" b="1">
                <a:solidFill>
                  <a:schemeClr val="bg1"/>
                </a:solidFill>
              </a:rPr>
              <a:t>advisory.com</a:t>
            </a:r>
          </a:p>
        </p:txBody>
      </p:sp>
      <p:cxnSp>
        <p:nvCxnSpPr>
          <p:cNvPr id="9" name="Straight Connector 8"/>
          <p:cNvCxnSpPr/>
          <p:nvPr userDrawn="1"/>
        </p:nvCxnSpPr>
        <p:spPr bwMode="gray">
          <a:xfrm>
            <a:off x="1999130" y="5464972"/>
            <a:ext cx="3774141"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Copyright" hidden="1"/>
          <p:cNvSpPr txBox="1"/>
          <p:nvPr userDrawn="1"/>
        </p:nvSpPr>
        <p:spPr bwMode="gray">
          <a:xfrm>
            <a:off x="6228943" y="609939"/>
            <a:ext cx="924329" cy="115416"/>
          </a:xfrm>
          <a:prstGeom prst="rect">
            <a:avLst/>
          </a:prstGeom>
          <a:noFill/>
        </p:spPr>
        <p:txBody>
          <a:bodyPr wrap="square" lIns="0" tIns="0" rIns="0" bIns="0" rtlCol="0">
            <a:spAutoFit/>
          </a:bodyPr>
          <a:lstStyle/>
          <a:p>
            <a:pPr algn="r">
              <a:spcBef>
                <a:spcPts val="500"/>
              </a:spcBef>
            </a:pPr>
            <a:r>
              <a:rPr lang="en-US" sz="750">
                <a:solidFill>
                  <a:schemeClr val="bg1"/>
                </a:solidFill>
              </a:rPr>
              <a:t>WFXXXXXXX</a:t>
            </a:r>
          </a:p>
        </p:txBody>
      </p:sp>
      <p:pic>
        <p:nvPicPr>
          <p:cNvPr id="8" name="Graphic 7">
            <a:extLst>
              <a:ext uri="{FF2B5EF4-FFF2-40B4-BE49-F238E27FC236}">
                <a16:creationId xmlns:a16="http://schemas.microsoft.com/office/drawing/2014/main" id="{46B710E7-D365-4D7B-9259-9EE6420D05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00996" y="4702165"/>
            <a:ext cx="1570409" cy="434803"/>
          </a:xfrm>
          <a:prstGeom prst="rect">
            <a:avLst/>
          </a:prstGeom>
        </p:spPr>
      </p:pic>
    </p:spTree>
    <p:extLst>
      <p:ext uri="{BB962C8B-B14F-4D97-AF65-F5344CB8AC3E}">
        <p14:creationId xmlns:p14="http://schemas.microsoft.com/office/powerpoint/2010/main" val="40913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Domestic Alt 01">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775345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775345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
        <p:nvSpPr>
          <p:cNvPr id="16" name="Rectangle 15"/>
          <p:cNvSpPr/>
          <p:nvPr userDrawn="1"/>
        </p:nvSpPr>
        <p:spPr bwMode="gray">
          <a:xfrm>
            <a:off x="304800" y="161366"/>
            <a:ext cx="1560513" cy="51188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7" name="TextBox 16"/>
          <p:cNvSpPr txBox="1"/>
          <p:nvPr userDrawn="1"/>
        </p:nvSpPr>
        <p:spPr bwMode="gray">
          <a:xfrm>
            <a:off x="460375" y="9038342"/>
            <a:ext cx="4299884" cy="477054"/>
          </a:xfrm>
          <a:prstGeom prst="rect">
            <a:avLst/>
          </a:prstGeom>
          <a:noFill/>
        </p:spPr>
        <p:txBody>
          <a:bodyPr wrap="square" lIns="0" tIns="0" rIns="0" bIns="0" rtlCol="0">
            <a:spAutoFit/>
          </a:bodyPr>
          <a:lstStyle/>
          <a:p>
            <a:pPr>
              <a:spcBef>
                <a:spcPts val="0"/>
              </a:spcBef>
            </a:pPr>
            <a:r>
              <a:rPr lang="en-US" sz="800" b="0"/>
              <a:t>655 New York Avenue NW, Washington DC 20001 | </a:t>
            </a:r>
            <a:r>
              <a:rPr lang="en-US" sz="800" b="1"/>
              <a:t>advisory.com</a:t>
            </a:r>
            <a:endParaRPr lang="en-US" sz="600" b="1"/>
          </a:p>
          <a:p>
            <a:pPr>
              <a:spcBef>
                <a:spcPts val="600"/>
              </a:spcBef>
            </a:pPr>
            <a:r>
              <a:rPr lang="en-US" sz="600"/>
              <a:t>This document does not constitute professional legal advice.</a:t>
            </a:r>
            <a:r>
              <a:rPr lang="en-US" sz="600" baseline="0"/>
              <a:t> </a:t>
            </a:r>
            <a:r>
              <a:rPr lang="en-US" sz="600"/>
              <a:t>Advisory Board does not endorse any companies, organizations,</a:t>
            </a:r>
            <a:r>
              <a:rPr lang="en-US" sz="600" baseline="0"/>
              <a:t> </a:t>
            </a:r>
            <a:r>
              <a:rPr lang="en-US" sz="600"/>
              <a:t>or their products as identified or mentioned herein.</a:t>
            </a:r>
            <a:r>
              <a:rPr lang="en-US" sz="600" baseline="0"/>
              <a:t> </a:t>
            </a:r>
            <a:r>
              <a:rPr lang="en-US" sz="600"/>
              <a:t>Advisory Board strongly recommends consulting legal counsel before</a:t>
            </a:r>
            <a:r>
              <a:rPr lang="en-US" sz="600" baseline="0"/>
              <a:t> </a:t>
            </a:r>
            <a:r>
              <a:rPr lang="en-US" sz="600"/>
              <a:t>implementing any practices contained in this document or making any decisions regarding suppliers and providers.</a:t>
            </a:r>
          </a:p>
        </p:txBody>
      </p:sp>
      <p:pic>
        <p:nvPicPr>
          <p:cNvPr id="15" name="Graphic 14">
            <a:extLst>
              <a:ext uri="{FF2B5EF4-FFF2-40B4-BE49-F238E27FC236}">
                <a16:creationId xmlns:a16="http://schemas.microsoft.com/office/drawing/2014/main" id="{FD119C7C-56B1-4DA4-8096-FC0327B658B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2576" y="8564901"/>
            <a:ext cx="1144617" cy="316913"/>
          </a:xfrm>
          <a:prstGeom prst="rect">
            <a:avLst/>
          </a:prstGeom>
        </p:spPr>
      </p:pic>
    </p:spTree>
    <p:extLst>
      <p:ext uri="{BB962C8B-B14F-4D97-AF65-F5344CB8AC3E}">
        <p14:creationId xmlns:p14="http://schemas.microsoft.com/office/powerpoint/2010/main" val="2629676643"/>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038" userDrawn="1">
          <p15:clr>
            <a:srgbClr val="FBAE40"/>
          </p15:clr>
        </p15:guide>
        <p15:guide id="11" orient="horz" pos="49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Domestic Alt 02">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8129975"/>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8129975"/>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
        <p:nvSpPr>
          <p:cNvPr id="17" name="TextBox 16"/>
          <p:cNvSpPr txBox="1"/>
          <p:nvPr userDrawn="1"/>
        </p:nvSpPr>
        <p:spPr bwMode="gray">
          <a:xfrm>
            <a:off x="460375" y="9038342"/>
            <a:ext cx="4299884" cy="477054"/>
          </a:xfrm>
          <a:prstGeom prst="rect">
            <a:avLst/>
          </a:prstGeom>
          <a:noFill/>
        </p:spPr>
        <p:txBody>
          <a:bodyPr wrap="square" lIns="0" tIns="0" rIns="0" bIns="0" rtlCol="0">
            <a:spAutoFit/>
          </a:bodyPr>
          <a:lstStyle/>
          <a:p>
            <a:pPr>
              <a:spcBef>
                <a:spcPts val="0"/>
              </a:spcBef>
            </a:pPr>
            <a:r>
              <a:rPr lang="en-US" sz="800" b="0"/>
              <a:t>655 New York Avenue NW, Washington DC 20001 | </a:t>
            </a:r>
            <a:r>
              <a:rPr lang="en-US" sz="800" b="1"/>
              <a:t>advisory.com</a:t>
            </a:r>
            <a:endParaRPr lang="en-US" sz="600" b="1"/>
          </a:p>
          <a:p>
            <a:pPr>
              <a:spcBef>
                <a:spcPts val="600"/>
              </a:spcBef>
            </a:pPr>
            <a:r>
              <a:rPr lang="en-US" sz="600"/>
              <a:t>This document does not constitute professional legal advice.</a:t>
            </a:r>
            <a:r>
              <a:rPr lang="en-US" sz="600" baseline="0"/>
              <a:t> </a:t>
            </a:r>
            <a:r>
              <a:rPr lang="en-US" sz="600"/>
              <a:t>Advisory Board does not endorse any companies, organizations,</a:t>
            </a:r>
            <a:r>
              <a:rPr lang="en-US" sz="600" baseline="0"/>
              <a:t> </a:t>
            </a:r>
            <a:r>
              <a:rPr lang="en-US" sz="600"/>
              <a:t>or their products as identified or mentioned herein.</a:t>
            </a:r>
            <a:r>
              <a:rPr lang="en-US" sz="600" baseline="0"/>
              <a:t> </a:t>
            </a:r>
            <a:r>
              <a:rPr lang="en-US" sz="600"/>
              <a:t>Advisory Board strongly recommends consulting legal counsel before</a:t>
            </a:r>
            <a:r>
              <a:rPr lang="en-US" sz="600" baseline="0"/>
              <a:t> </a:t>
            </a:r>
            <a:r>
              <a:rPr lang="en-US" sz="600"/>
              <a:t>implementing any practices contained in this document or making any decisions regarding suppliers and providers.</a:t>
            </a:r>
          </a:p>
        </p:txBody>
      </p:sp>
      <p:cxnSp>
        <p:nvCxnSpPr>
          <p:cNvPr id="22" name="Straight Connector 21"/>
          <p:cNvCxnSpPr/>
          <p:nvPr userDrawn="1"/>
        </p:nvCxnSpPr>
        <p:spPr bwMode="gray">
          <a:xfrm>
            <a:off x="458899" y="8830236"/>
            <a:ext cx="5446601"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82733"/>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038" userDrawn="1">
          <p15:clr>
            <a:srgbClr val="FBAE40"/>
          </p15:clr>
        </p15:guide>
        <p15:guide id="11" orient="horz" pos="52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o not use ---&gt;">
    <p:bg bwMode="black">
      <p:bgPr>
        <a:solidFill>
          <a:schemeClr val="accent5"/>
        </a:solidFill>
        <a:effectLst/>
      </p:bgPr>
    </p:bg>
    <p:spTree>
      <p:nvGrpSpPr>
        <p:cNvPr id="1" name=""/>
        <p:cNvGrpSpPr/>
        <p:nvPr/>
      </p:nvGrpSpPr>
      <p:grpSpPr>
        <a:xfrm>
          <a:off x="0" y="0"/>
          <a:ext cx="0" cy="0"/>
          <a:chOff x="0" y="0"/>
          <a:chExt cx="0" cy="0"/>
        </a:xfrm>
      </p:grpSpPr>
      <p:sp>
        <p:nvSpPr>
          <p:cNvPr id="3" name="TextBox 2"/>
          <p:cNvSpPr txBox="1"/>
          <p:nvPr userDrawn="1"/>
        </p:nvSpPr>
        <p:spPr bwMode="white">
          <a:xfrm>
            <a:off x="400050" y="1951435"/>
            <a:ext cx="6972300" cy="6155531"/>
          </a:xfrm>
          <a:prstGeom prst="rect">
            <a:avLst/>
          </a:prstGeom>
          <a:noFill/>
        </p:spPr>
        <p:txBody>
          <a:bodyPr wrap="square" lIns="0" tIns="0" rIns="0" bIns="0" rtlCol="0">
            <a:spAutoFit/>
          </a:bodyPr>
          <a:lstStyle/>
          <a:p>
            <a:pPr>
              <a:spcBef>
                <a:spcPts val="500"/>
              </a:spcBef>
            </a:pPr>
            <a:r>
              <a:rPr lang="en-US" sz="10000" b="1">
                <a:solidFill>
                  <a:schemeClr val="bg1"/>
                </a:solidFill>
              </a:rPr>
              <a:t>DON’T USE LAYOUTS PAST THIS PAGE!</a:t>
            </a:r>
          </a:p>
        </p:txBody>
      </p:sp>
    </p:spTree>
    <p:extLst>
      <p:ext uri="{BB962C8B-B14F-4D97-AF65-F5344CB8AC3E}">
        <p14:creationId xmlns:p14="http://schemas.microsoft.com/office/powerpoint/2010/main" val="1832610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Artifacts first page">
    <p:spTree>
      <p:nvGrpSpPr>
        <p:cNvPr id="1" name=""/>
        <p:cNvGrpSpPr/>
        <p:nvPr/>
      </p:nvGrpSpPr>
      <p:grpSpPr>
        <a:xfrm>
          <a:off x="0" y="0"/>
          <a:ext cx="0" cy="0"/>
          <a:chOff x="0" y="0"/>
          <a:chExt cx="0" cy="0"/>
        </a:xfrm>
      </p:grpSpPr>
      <p:sp>
        <p:nvSpPr>
          <p:cNvPr id="3" name="Rectangle 2"/>
          <p:cNvSpPr/>
          <p:nvPr userDrawn="1"/>
        </p:nvSpPr>
        <p:spPr bwMode="gray">
          <a:xfrm>
            <a:off x="0" y="0"/>
            <a:ext cx="7772400" cy="2829463"/>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4" name="Text Placeholder 3"/>
          <p:cNvSpPr>
            <a:spLocks noGrp="1"/>
          </p:cNvSpPr>
          <p:nvPr>
            <p:ph type="body" sz="quarter" idx="12" hasCustomPrompt="1"/>
          </p:nvPr>
        </p:nvSpPr>
        <p:spPr bwMode="gray">
          <a:xfrm>
            <a:off x="458898" y="3238984"/>
            <a:ext cx="5446601" cy="960263"/>
          </a:xfrm>
        </p:spPr>
        <p:txBody>
          <a:bodyPr/>
          <a:lstStyle>
            <a:lvl1pPr marL="0" indent="0">
              <a:lnSpc>
                <a:spcPct val="130000"/>
              </a:lnSpc>
              <a:spcBef>
                <a:spcPts val="1200"/>
              </a:spcBef>
              <a:buNone/>
              <a:defRPr sz="1200" baseline="0"/>
            </a:lvl1pPr>
            <a:lvl2pPr marL="112713" indent="0">
              <a:buNone/>
              <a:defRPr sz="1600"/>
            </a:lvl2pPr>
            <a:lvl3pPr marL="230187" indent="0">
              <a:buNone/>
              <a:defRPr sz="1600"/>
            </a:lvl3pPr>
            <a:lvl4pPr marL="342900" indent="0">
              <a:buNone/>
              <a:defRPr sz="1600"/>
            </a:lvl4pPr>
            <a:lvl5pPr marL="458787" indent="0">
              <a:buNone/>
              <a:defRPr sz="1600"/>
            </a:lvl5pPr>
          </a:lstStyle>
          <a:p>
            <a:pPr lvl="0"/>
            <a:r>
              <a:rPr lang="en-US"/>
              <a:t>Body text – Arial 12pt regular. Click to add text. Body text – Arial 12pt regular. Click to add text. Body text – Arial 12pt regular. Click to add text. Body text – Arial 12pt regular. Click to add text. Body text – Arial 12pt regular. Click to add text. Body text – Arial 12pt regular. Click to add text.</a:t>
            </a:r>
          </a:p>
        </p:txBody>
      </p:sp>
      <p:sp>
        <p:nvSpPr>
          <p:cNvPr id="261"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62"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505"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bg1"/>
                </a:solidFill>
              </a:defRPr>
            </a:lvl1pPr>
          </a:lstStyle>
          <a:p>
            <a:r>
              <a:rPr lang="en-US"/>
              <a:t>Roadmap to Advancing Equity Within Your Structural Heart Program</a:t>
            </a:r>
          </a:p>
        </p:txBody>
      </p:sp>
      <p:sp>
        <p:nvSpPr>
          <p:cNvPr id="136" name="TextBox 135"/>
          <p:cNvSpPr txBox="1"/>
          <p:nvPr userDrawn="1"/>
        </p:nvSpPr>
        <p:spPr bwMode="gray">
          <a:xfrm>
            <a:off x="449124" y="1632447"/>
            <a:ext cx="5611743" cy="769441"/>
          </a:xfrm>
          <a:prstGeom prst="rect">
            <a:avLst/>
          </a:prstGeom>
          <a:noFill/>
        </p:spPr>
        <p:txBody>
          <a:bodyPr wrap="square" lIns="0" tIns="0" rIns="0" bIns="0" rtlCol="0">
            <a:spAutoFit/>
          </a:bodyPr>
          <a:lstStyle/>
          <a:p>
            <a:pPr>
              <a:spcBef>
                <a:spcPts val="0"/>
              </a:spcBef>
              <a:buClr>
                <a:schemeClr val="accent6"/>
              </a:buClr>
            </a:pPr>
            <a:r>
              <a:rPr lang="en-US" sz="5000" spc="-50" baseline="0">
                <a:ln w="9525">
                  <a:noFill/>
                </a:ln>
                <a:solidFill>
                  <a:schemeClr val="bg1"/>
                </a:solidFill>
                <a:latin typeface="+mj-lt"/>
              </a:rPr>
              <a:t>Appendix</a:t>
            </a:r>
          </a:p>
        </p:txBody>
      </p:sp>
      <p:sp>
        <p:nvSpPr>
          <p:cNvPr id="133" name="TextBox 132"/>
          <p:cNvSpPr txBox="1"/>
          <p:nvPr userDrawn="1"/>
        </p:nvSpPr>
        <p:spPr bwMode="gray">
          <a:xfrm>
            <a:off x="6193766" y="386545"/>
            <a:ext cx="1121434" cy="123111"/>
          </a:xfrm>
          <a:prstGeom prst="rect">
            <a:avLst/>
          </a:prstGeom>
          <a:noFill/>
        </p:spPr>
        <p:txBody>
          <a:bodyPr wrap="square" lIns="0" tIns="0" rIns="0" bIns="0" rtlCol="0">
            <a:spAutoFit/>
          </a:bodyPr>
          <a:lstStyle/>
          <a:p>
            <a:pPr algn="r">
              <a:spcBef>
                <a:spcPts val="500"/>
              </a:spcBef>
              <a:buClr>
                <a:schemeClr val="accent6"/>
              </a:buClr>
            </a:pPr>
            <a:r>
              <a:rPr lang="en-US" sz="800" b="1">
                <a:solidFill>
                  <a:schemeClr val="bg1"/>
                </a:solidFill>
              </a:rPr>
              <a:t>CASE</a:t>
            </a:r>
            <a:r>
              <a:rPr lang="en-US" sz="800" b="1" baseline="0">
                <a:solidFill>
                  <a:schemeClr val="bg1"/>
                </a:solidFill>
              </a:rPr>
              <a:t> STUDY</a:t>
            </a:r>
            <a:endParaRPr lang="en-US" sz="800" b="1">
              <a:solidFill>
                <a:schemeClr val="bg1"/>
              </a:solidFill>
            </a:endParaRPr>
          </a:p>
        </p:txBody>
      </p:sp>
      <p:pic>
        <p:nvPicPr>
          <p:cNvPr id="264" name="Graphic 263">
            <a:extLst>
              <a:ext uri="{FF2B5EF4-FFF2-40B4-BE49-F238E27FC236}">
                <a16:creationId xmlns:a16="http://schemas.microsoft.com/office/drawing/2014/main" id="{9178C1EB-6AF5-40DA-A04C-7EBBB5BF03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199" y="316242"/>
            <a:ext cx="1051080" cy="291015"/>
          </a:xfrm>
          <a:prstGeom prst="rect">
            <a:avLst/>
          </a:prstGeom>
        </p:spPr>
      </p:pic>
      <p:pic>
        <p:nvPicPr>
          <p:cNvPr id="265" name="Graphic 264">
            <a:extLst>
              <a:ext uri="{FF2B5EF4-FFF2-40B4-BE49-F238E27FC236}">
                <a16:creationId xmlns:a16="http://schemas.microsoft.com/office/drawing/2014/main" id="{7AF7397E-2DBE-45A9-AE1C-56AE7A31302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6278" y="762008"/>
            <a:ext cx="6858000" cy="127000"/>
          </a:xfrm>
          <a:prstGeom prst="rect">
            <a:avLst/>
          </a:prstGeom>
        </p:spPr>
      </p:pic>
    </p:spTree>
    <p:extLst>
      <p:ext uri="{BB962C8B-B14F-4D97-AF65-F5344CB8AC3E}">
        <p14:creationId xmlns:p14="http://schemas.microsoft.com/office/powerpoint/2010/main" val="3686678365"/>
      </p:ext>
    </p:extLst>
  </p:cSld>
  <p:clrMapOvr>
    <a:masterClrMapping/>
  </p:clrMapOvr>
  <p:extLst>
    <p:ext uri="{DCECCB84-F9BA-43D5-87BE-67443E8EF086}">
      <p15:sldGuideLst xmlns:p15="http://schemas.microsoft.com/office/powerpoint/2012/main">
        <p15:guide id="5" pos="1059">
          <p15:clr>
            <a:srgbClr val="5ACBF0"/>
          </p15:clr>
        </p15:guide>
        <p15:guide id="6" pos="1175">
          <p15:clr>
            <a:srgbClr val="5ACBF0"/>
          </p15:clr>
        </p15:guide>
        <p15:guide id="7" pos="1946">
          <p15:clr>
            <a:srgbClr val="5ACBF0"/>
          </p15:clr>
        </p15:guide>
        <p15:guide id="8" pos="2062">
          <p15:clr>
            <a:srgbClr val="5ACBF0"/>
          </p15:clr>
        </p15:guide>
        <p15:guide id="9" pos="2833">
          <p15:clr>
            <a:srgbClr val="5ACBF0"/>
          </p15:clr>
        </p15:guide>
        <p15:guide id="10" pos="2949">
          <p15:clr>
            <a:srgbClr val="5ACBF0"/>
          </p15:clr>
        </p15:guide>
        <p15:guide id="11" pos="3720">
          <p15:clr>
            <a:srgbClr val="5ACBF0"/>
          </p15:clr>
        </p15:guide>
        <p15:guide id="12" pos="3836">
          <p15:clr>
            <a:srgbClr val="5ACBF0"/>
          </p15:clr>
        </p15:guide>
        <p15:guide id="13" orient="horz" pos="20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ur Take">
    <p:bg bwMode="ltGray">
      <p:bgPr>
        <a:solidFill>
          <a:schemeClr val="bg2"/>
        </a:solidFill>
        <a:effectLst/>
      </p:bgPr>
    </p:bg>
    <p:spTree>
      <p:nvGrpSpPr>
        <p:cNvPr id="1" name=""/>
        <p:cNvGrpSpPr/>
        <p:nvPr/>
      </p:nvGrpSpPr>
      <p:grpSpPr>
        <a:xfrm>
          <a:off x="0" y="0"/>
          <a:ext cx="0" cy="0"/>
          <a:chOff x="0" y="0"/>
          <a:chExt cx="0" cy="0"/>
        </a:xfrm>
      </p:grpSpPr>
      <p:sp>
        <p:nvSpPr>
          <p:cNvPr id="36" name="Freeform 54">
            <a:extLst>
              <a:ext uri="{FF2B5EF4-FFF2-40B4-BE49-F238E27FC236}">
                <a16:creationId xmlns:a16="http://schemas.microsoft.com/office/drawing/2014/main" id="{D9151B97-21E6-4FBF-8A81-8A37363A6349}"/>
              </a:ext>
            </a:extLst>
          </p:cNvPr>
          <p:cNvSpPr/>
          <p:nvPr userDrawn="1"/>
        </p:nvSpPr>
        <p:spPr bwMode="gray">
          <a:xfrm flipH="1">
            <a:off x="0" y="-1"/>
            <a:ext cx="7772400" cy="10058401"/>
          </a:xfrm>
          <a:custGeom>
            <a:avLst/>
            <a:gdLst>
              <a:gd name="connsiteX0" fmla="*/ 7772400 w 7772400"/>
              <a:gd name="connsiteY0" fmla="*/ 0 h 10058401"/>
              <a:gd name="connsiteX1" fmla="*/ 3789201 w 7772400"/>
              <a:gd name="connsiteY1" fmla="*/ 0 h 10058401"/>
              <a:gd name="connsiteX2" fmla="*/ 0 w 7772400"/>
              <a:gd name="connsiteY2" fmla="*/ 5893828 h 10058401"/>
              <a:gd name="connsiteX3" fmla="*/ 0 w 7772400"/>
              <a:gd name="connsiteY3" fmla="*/ 10058401 h 10058401"/>
              <a:gd name="connsiteX4" fmla="*/ 4169155 w 7772400"/>
              <a:gd name="connsiteY4" fmla="*/ 10058401 h 10058401"/>
              <a:gd name="connsiteX5" fmla="*/ 7772400 w 7772400"/>
              <a:gd name="connsiteY5" fmla="*/ 4453815 h 1005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400" h="10058401">
                <a:moveTo>
                  <a:pt x="7772400" y="0"/>
                </a:moveTo>
                <a:lnTo>
                  <a:pt x="3789201" y="0"/>
                </a:lnTo>
                <a:lnTo>
                  <a:pt x="0" y="5893828"/>
                </a:lnTo>
                <a:lnTo>
                  <a:pt x="0" y="10058401"/>
                </a:lnTo>
                <a:lnTo>
                  <a:pt x="4169155" y="10058401"/>
                </a:lnTo>
                <a:lnTo>
                  <a:pt x="7772400" y="4453815"/>
                </a:lnTo>
                <a:close/>
              </a:path>
            </a:pathLst>
          </a:cu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42" name="Text Placeholder 3"/>
          <p:cNvSpPr>
            <a:spLocks noGrp="1"/>
          </p:cNvSpPr>
          <p:nvPr userDrawn="1">
            <p:ph type="body" sz="quarter" idx="53" hasCustomPrompt="1"/>
          </p:nvPr>
        </p:nvSpPr>
        <p:spPr bwMode="gray">
          <a:xfrm>
            <a:off x="1687513" y="3911674"/>
            <a:ext cx="4391025" cy="215444"/>
          </a:xfrm>
        </p:spPr>
        <p:txBody>
          <a:bodyPr/>
          <a:lstStyle>
            <a:lvl1pPr marL="0" indent="0" algn="l">
              <a:spcBef>
                <a:spcPts val="0"/>
              </a:spcBef>
              <a:buNone/>
              <a:defRPr sz="1400">
                <a:latin typeface="+mj-lt"/>
              </a:defRPr>
            </a:lvl1pPr>
            <a:lvl2pPr marL="112713" indent="0">
              <a:spcBef>
                <a:spcPts val="0"/>
              </a:spcBef>
              <a:buNone/>
              <a:defRPr sz="1200"/>
            </a:lvl2pPr>
            <a:lvl3pPr marL="230187" indent="0">
              <a:spcBef>
                <a:spcPts val="0"/>
              </a:spcBef>
              <a:buNone/>
              <a:defRPr sz="1200"/>
            </a:lvl3pPr>
            <a:lvl4pPr marL="342900" indent="0">
              <a:spcBef>
                <a:spcPts val="0"/>
              </a:spcBef>
              <a:buNone/>
              <a:defRPr sz="1200"/>
            </a:lvl4pPr>
            <a:lvl5pPr marL="458787" indent="0">
              <a:spcBef>
                <a:spcPts val="0"/>
              </a:spcBef>
              <a:buNone/>
              <a:defRPr sz="1200"/>
            </a:lvl5pPr>
          </a:lstStyle>
          <a:p>
            <a:pPr lvl="0"/>
            <a:r>
              <a:rPr lang="en-US"/>
              <a:t>Document subtitle – Times New Roman 14pt regular</a:t>
            </a:r>
          </a:p>
        </p:txBody>
      </p:sp>
      <p:sp>
        <p:nvSpPr>
          <p:cNvPr id="4" name="Title 3"/>
          <p:cNvSpPr>
            <a:spLocks noGrp="1"/>
          </p:cNvSpPr>
          <p:nvPr>
            <p:ph type="title" hasCustomPrompt="1"/>
          </p:nvPr>
        </p:nvSpPr>
        <p:spPr bwMode="gray">
          <a:xfrm>
            <a:off x="1687513" y="2756661"/>
            <a:ext cx="4391025" cy="984885"/>
          </a:xfrm>
        </p:spPr>
        <p:txBody>
          <a:bodyPr anchor="b" anchorCtr="0"/>
          <a:lstStyle>
            <a:lvl1pPr algn="l">
              <a:lnSpc>
                <a:spcPct val="100000"/>
              </a:lnSpc>
              <a:defRPr sz="3200"/>
            </a:lvl1pPr>
          </a:lstStyle>
          <a:p>
            <a:r>
              <a:rPr lang="en-US"/>
              <a:t>Document Title – Times New Roman 32pt Regular</a:t>
            </a:r>
          </a:p>
        </p:txBody>
      </p:sp>
      <p:sp>
        <p:nvSpPr>
          <p:cNvPr id="2" name="TextBox 1"/>
          <p:cNvSpPr txBox="1"/>
          <p:nvPr userDrawn="1"/>
        </p:nvSpPr>
        <p:spPr bwMode="gray">
          <a:xfrm>
            <a:off x="1687513" y="2054853"/>
            <a:ext cx="1121434" cy="153888"/>
          </a:xfrm>
          <a:prstGeom prst="rect">
            <a:avLst/>
          </a:prstGeom>
          <a:noFill/>
        </p:spPr>
        <p:txBody>
          <a:bodyPr wrap="square" lIns="0" tIns="0" rIns="0" bIns="0" rtlCol="0">
            <a:spAutoFit/>
          </a:bodyPr>
          <a:lstStyle/>
          <a:p>
            <a:pPr algn="l">
              <a:spcBef>
                <a:spcPts val="500"/>
              </a:spcBef>
              <a:buClr>
                <a:schemeClr val="accent6"/>
              </a:buClr>
            </a:pPr>
            <a:r>
              <a:rPr lang="en-US" sz="1000" b="1"/>
              <a:t>OUR TAKE</a:t>
            </a:r>
          </a:p>
        </p:txBody>
      </p:sp>
      <p:sp>
        <p:nvSpPr>
          <p:cNvPr id="21" name="Parallelogram 20"/>
          <p:cNvSpPr/>
          <p:nvPr userDrawn="1"/>
        </p:nvSpPr>
        <p:spPr bwMode="gray">
          <a:xfrm flipH="1">
            <a:off x="1494631" y="2083726"/>
            <a:ext cx="121318" cy="95086"/>
          </a:xfrm>
          <a:prstGeom prst="parallelogram">
            <a:avLst>
              <a:gd name="adj" fmla="val 69447"/>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24" name="Text Placeholder 3"/>
          <p:cNvSpPr>
            <a:spLocks noGrp="1"/>
          </p:cNvSpPr>
          <p:nvPr>
            <p:ph type="body" sz="quarter" idx="12" hasCustomPrompt="1"/>
          </p:nvPr>
        </p:nvSpPr>
        <p:spPr bwMode="gray">
          <a:xfrm>
            <a:off x="1687512" y="5029199"/>
            <a:ext cx="4391025" cy="1200329"/>
          </a:xfrm>
        </p:spPr>
        <p:txBody>
          <a:bodyPr/>
          <a:lstStyle>
            <a:lvl1pPr marL="0" indent="0">
              <a:lnSpc>
                <a:spcPct val="130000"/>
              </a:lnSpc>
              <a:spcBef>
                <a:spcPts val="1200"/>
              </a:spcBef>
              <a:buNone/>
              <a:defRPr sz="1200" baseline="0"/>
            </a:lvl1pPr>
            <a:lvl2pPr marL="112713" indent="0">
              <a:buNone/>
              <a:defRPr sz="1600"/>
            </a:lvl2pPr>
            <a:lvl3pPr marL="230187" indent="0">
              <a:buNone/>
              <a:defRPr sz="1600"/>
            </a:lvl3pPr>
            <a:lvl4pPr marL="342900" indent="0">
              <a:buNone/>
              <a:defRPr sz="1600"/>
            </a:lvl4pPr>
            <a:lvl5pPr marL="458787" indent="0">
              <a:buNone/>
              <a:defRPr sz="1600"/>
            </a:lvl5pPr>
          </a:lstStyle>
          <a:p>
            <a:pPr lvl="0"/>
            <a:r>
              <a:rPr lang="en-US"/>
              <a:t>Body text – Arial 12pt regular. Click to add text. Body text – Arial 12pt regular. Click to add text. Body text – Arial 12pt regular. Click to add text. Body text – Arial 12pt regular. Click to add text. Body text – Arial 12pt regular. Click to add text. Body text – Arial 12pt regular. Click to add text.</a:t>
            </a:r>
          </a:p>
        </p:txBody>
      </p:sp>
      <p:sp>
        <p:nvSpPr>
          <p:cNvPr id="30" name="TextBox 29"/>
          <p:cNvSpPr txBox="1"/>
          <p:nvPr userDrawn="1"/>
        </p:nvSpPr>
        <p:spPr bwMode="gray">
          <a:xfrm>
            <a:off x="1687513" y="4230433"/>
            <a:ext cx="3886200" cy="138499"/>
          </a:xfrm>
          <a:prstGeom prst="rect">
            <a:avLst/>
          </a:prstGeom>
          <a:noFill/>
        </p:spPr>
        <p:txBody>
          <a:bodyPr wrap="square" lIns="0" tIns="0" rIns="0" bIns="0" rtlCol="0">
            <a:spAutoFit/>
          </a:bodyPr>
          <a:lstStyle/>
          <a:p>
            <a:pPr algn="l">
              <a:spcBef>
                <a:spcPts val="0"/>
              </a:spcBef>
              <a:buClr>
                <a:schemeClr val="accent6"/>
              </a:buClr>
            </a:pPr>
            <a:r>
              <a:rPr lang="en-US" sz="900">
                <a:solidFill>
                  <a:schemeClr val="tx1"/>
                </a:solidFill>
                <a:latin typeface="+mn-lt"/>
              </a:rPr>
              <a:t>Published - August 2022 • 20-min read</a:t>
            </a:r>
          </a:p>
        </p:txBody>
      </p:sp>
      <p:sp>
        <p:nvSpPr>
          <p:cNvPr id="40" name="TextBox 39">
            <a:extLst>
              <a:ext uri="{FF2B5EF4-FFF2-40B4-BE49-F238E27FC236}">
                <a16:creationId xmlns:a16="http://schemas.microsoft.com/office/drawing/2014/main" id="{586E8F27-B4BD-4A6D-BF62-02CA094C5D1A}"/>
              </a:ext>
            </a:extLst>
          </p:cNvPr>
          <p:cNvSpPr txBox="1"/>
          <p:nvPr userDrawn="1"/>
        </p:nvSpPr>
        <p:spPr bwMode="gray">
          <a:xfrm>
            <a:off x="1687513" y="2249511"/>
            <a:ext cx="2618481" cy="138499"/>
          </a:xfrm>
          <a:prstGeom prst="rect">
            <a:avLst/>
          </a:prstGeom>
          <a:noFill/>
        </p:spPr>
        <p:txBody>
          <a:bodyPr wrap="square" lIns="0" tIns="0" rIns="0" bIns="0" rtlCol="0">
            <a:spAutoFit/>
          </a:bodyPr>
          <a:lstStyle/>
          <a:p>
            <a:pPr algn="l">
              <a:spcBef>
                <a:spcPts val="500"/>
              </a:spcBef>
              <a:buClr>
                <a:schemeClr val="accent6"/>
              </a:buClr>
            </a:pPr>
            <a:r>
              <a:rPr lang="en-US" sz="900">
                <a:solidFill>
                  <a:schemeClr val="accent3"/>
                </a:solidFill>
              </a:rPr>
              <a:t>for U.S. health care providers </a:t>
            </a:r>
          </a:p>
        </p:txBody>
      </p:sp>
      <p:sp>
        <p:nvSpPr>
          <p:cNvPr id="58" name="Rectangle 57">
            <a:extLst>
              <a:ext uri="{FF2B5EF4-FFF2-40B4-BE49-F238E27FC236}">
                <a16:creationId xmlns:a16="http://schemas.microsoft.com/office/drawing/2014/main" id="{4DA98463-869D-4A88-B803-4D95523862A7}"/>
              </a:ext>
            </a:extLst>
          </p:cNvPr>
          <p:cNvSpPr/>
          <p:nvPr userDrawn="1"/>
        </p:nvSpPr>
        <p:spPr bwMode="gray">
          <a:xfrm>
            <a:off x="0" y="0"/>
            <a:ext cx="7772400" cy="144215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pic>
        <p:nvPicPr>
          <p:cNvPr id="59" name="Graphic 58">
            <a:extLst>
              <a:ext uri="{FF2B5EF4-FFF2-40B4-BE49-F238E27FC236}">
                <a16:creationId xmlns:a16="http://schemas.microsoft.com/office/drawing/2014/main" id="{97C19CC5-85A5-4269-9A8E-25D9C47086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02093"/>
            <a:ext cx="1620833" cy="448765"/>
          </a:xfrm>
          <a:prstGeom prst="rect">
            <a:avLst/>
          </a:prstGeom>
        </p:spPr>
      </p:pic>
      <p:pic>
        <p:nvPicPr>
          <p:cNvPr id="60" name="Picture 59" descr="spike_for_PPT.png">
            <a:extLst>
              <a:ext uri="{FF2B5EF4-FFF2-40B4-BE49-F238E27FC236}">
                <a16:creationId xmlns:a16="http://schemas.microsoft.com/office/drawing/2014/main" id="{C0F9331E-0ED5-4165-B43E-9329FCCE8ACC}"/>
              </a:ext>
            </a:extLst>
          </p:cNvPr>
          <p:cNvPicPr preferRelativeResize="0">
            <a:picLocks/>
          </p:cNvPicPr>
          <p:nvPr userDrawn="1"/>
        </p:nvPicPr>
        <p:blipFill>
          <a:blip r:embed="rId4" cstate="print">
            <a:alphaModFix amt="30000"/>
            <a:extLst>
              <a:ext uri="{28A0092B-C50C-407E-A947-70E740481C1C}">
                <a14:useLocalDpi xmlns:a14="http://schemas.microsoft.com/office/drawing/2010/main"/>
              </a:ext>
            </a:extLst>
          </a:blip>
          <a:stretch>
            <a:fillRect/>
          </a:stretch>
        </p:blipFill>
        <p:spPr>
          <a:xfrm>
            <a:off x="-741759" y="1447750"/>
            <a:ext cx="9254332" cy="574492"/>
          </a:xfrm>
          <a:prstGeom prst="rect">
            <a:avLst/>
          </a:prstGeom>
        </p:spPr>
      </p:pic>
      <p:sp>
        <p:nvSpPr>
          <p:cNvPr id="61" name="TextBox 60">
            <a:extLst>
              <a:ext uri="{FF2B5EF4-FFF2-40B4-BE49-F238E27FC236}">
                <a16:creationId xmlns:a16="http://schemas.microsoft.com/office/drawing/2014/main" id="{3A79FE55-E95A-47F1-9EED-7176A58998BC}"/>
              </a:ext>
            </a:extLst>
          </p:cNvPr>
          <p:cNvSpPr txBox="1"/>
          <p:nvPr userDrawn="1"/>
        </p:nvSpPr>
        <p:spPr bwMode="gray">
          <a:xfrm>
            <a:off x="457200" y="9293356"/>
            <a:ext cx="2843284" cy="153888"/>
          </a:xfrm>
          <a:prstGeom prst="rect">
            <a:avLst/>
          </a:prstGeom>
          <a:noFill/>
        </p:spPr>
        <p:txBody>
          <a:bodyPr wrap="square" lIns="0" tIns="0" rIns="0" bIns="0" rtlCol="0">
            <a:spAutoFit/>
          </a:bodyPr>
          <a:lstStyle/>
          <a:p>
            <a:pPr algn="r">
              <a:spcBef>
                <a:spcPts val="500"/>
              </a:spcBef>
              <a:buClr>
                <a:schemeClr val="accent6"/>
              </a:buClr>
            </a:pPr>
            <a:r>
              <a:rPr lang="en-US" sz="1000" b="1"/>
              <a:t>SPONSORED BY: EDWARDS LIFESCIENCES</a:t>
            </a:r>
            <a:endParaRPr lang="en-US" sz="1000" b="0"/>
          </a:p>
        </p:txBody>
      </p:sp>
    </p:spTree>
    <p:extLst>
      <p:ext uri="{BB962C8B-B14F-4D97-AF65-F5344CB8AC3E}">
        <p14:creationId xmlns:p14="http://schemas.microsoft.com/office/powerpoint/2010/main" val="3244407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063">
          <p15:clr>
            <a:srgbClr val="FFC000"/>
          </p15:clr>
        </p15:guide>
        <p15:guide id="2" pos="3829">
          <p15:clr>
            <a:srgbClr val="FFC000"/>
          </p15:clr>
        </p15:guide>
        <p15:guide id="3" orient="horz" pos="1794" userDrawn="1">
          <p15:clr>
            <a:srgbClr val="FFC000"/>
          </p15:clr>
        </p15:guide>
        <p15:guide id="4" orient="horz" pos="5030">
          <p15:clr>
            <a:srgbClr val="FBAE40"/>
          </p15:clr>
        </p15:guide>
        <p15:guide id="5" orient="horz" pos="25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9" name="Text Placeholder 18"/>
          <p:cNvSpPr>
            <a:spLocks noGrp="1"/>
          </p:cNvSpPr>
          <p:nvPr>
            <p:ph type="body" sz="quarter" idx="12" hasCustomPrompt="1"/>
          </p:nvPr>
        </p:nvSpPr>
        <p:spPr bwMode="gray">
          <a:xfrm>
            <a:off x="458899" y="2409582"/>
            <a:ext cx="5248461" cy="6779367"/>
          </a:xfrm>
        </p:spPr>
        <p:txBody>
          <a:bodyPr>
            <a:noAutofit/>
          </a:bodyPr>
          <a:lstStyle>
            <a:lvl1pPr marL="0" marR="0" indent="0" algn="l" defTabSz="1018879" rtl="0" eaLnBrk="1" fontAlgn="auto" latinLnBrk="0" hangingPunct="1">
              <a:lnSpc>
                <a:spcPct val="100000"/>
              </a:lnSpc>
              <a:spcBef>
                <a:spcPts val="3600"/>
              </a:spcBef>
              <a:spcAft>
                <a:spcPts val="0"/>
              </a:spcAft>
              <a:buClr>
                <a:schemeClr val="tx1"/>
              </a:buClr>
              <a:buSzTx/>
              <a:buFont typeface="Arial" pitchFamily="34" charset="0"/>
              <a:buNone/>
              <a:tabLst>
                <a:tab pos="5203825" algn="r"/>
              </a:tabLst>
              <a:defRPr sz="1400" baseline="0">
                <a:latin typeface="+mj-lt"/>
              </a:defRPr>
            </a:lvl1pPr>
            <a:lvl2pPr marL="112713" indent="0">
              <a:spcBef>
                <a:spcPts val="3600"/>
              </a:spcBef>
              <a:buNone/>
              <a:tabLst>
                <a:tab pos="5203825" algn="r"/>
              </a:tabLst>
              <a:defRPr sz="1400"/>
            </a:lvl2pPr>
            <a:lvl3pPr marL="230187" indent="0">
              <a:spcBef>
                <a:spcPts val="3600"/>
              </a:spcBef>
              <a:buNone/>
              <a:tabLst>
                <a:tab pos="5203825" algn="r"/>
              </a:tabLst>
              <a:defRPr sz="1400"/>
            </a:lvl3pPr>
            <a:lvl4pPr marL="342900" indent="0">
              <a:spcBef>
                <a:spcPts val="3600"/>
              </a:spcBef>
              <a:buNone/>
              <a:tabLst>
                <a:tab pos="5203825" algn="r"/>
              </a:tabLst>
              <a:defRPr sz="1400"/>
            </a:lvl4pPr>
            <a:lvl5pPr marL="458787" indent="0">
              <a:spcBef>
                <a:spcPts val="3600"/>
              </a:spcBef>
              <a:buNone/>
              <a:tabLst>
                <a:tab pos="5203825" algn="r"/>
              </a:tabLst>
              <a:defRPr sz="1400"/>
            </a:lvl5pPr>
          </a:lstStyle>
          <a:p>
            <a:pPr marL="0" marR="0" lvl="0" indent="0" algn="l" defTabSz="1018879" rtl="0" eaLnBrk="1" fontAlgn="auto" latinLnBrk="0" hangingPunct="1">
              <a:lnSpc>
                <a:spcPct val="100000"/>
              </a:lnSpc>
              <a:spcBef>
                <a:spcPts val="3600"/>
              </a:spcBef>
              <a:spcAft>
                <a:spcPts val="0"/>
              </a:spcAft>
              <a:buClr>
                <a:schemeClr val="tx1"/>
              </a:buClr>
              <a:buSzTx/>
              <a:buFont typeface="Arial" pitchFamily="34" charset="0"/>
              <a:buNone/>
              <a:tabLst>
                <a:tab pos="5203825" algn="r"/>
              </a:tabLst>
              <a:defRPr/>
            </a:pP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br>
              <a:rPr lang="en-US"/>
            </a:br>
            <a:r>
              <a:rPr lang="en-US"/>
              <a:t>Insert section heading	 . . . . . . . . . . . . . . . . . . . . . . . . . . . . . . . . . . pg. XX</a:t>
            </a:r>
          </a:p>
        </p:txBody>
      </p:sp>
      <p:sp>
        <p:nvSpPr>
          <p:cNvPr id="9"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
        <p:nvSpPr>
          <p:cNvPr id="8" name="TextBox 7"/>
          <p:cNvSpPr txBox="1"/>
          <p:nvPr userDrawn="1"/>
        </p:nvSpPr>
        <p:spPr bwMode="gray">
          <a:xfrm>
            <a:off x="458899" y="1571793"/>
            <a:ext cx="5259276" cy="461665"/>
          </a:xfrm>
          <a:prstGeom prst="rect">
            <a:avLst/>
          </a:prstGeom>
          <a:noFill/>
        </p:spPr>
        <p:txBody>
          <a:bodyPr wrap="square" lIns="0" tIns="0" rIns="0" bIns="0" rtlCol="0">
            <a:spAutoFit/>
          </a:bodyPr>
          <a:lstStyle/>
          <a:p>
            <a:pPr>
              <a:spcBef>
                <a:spcPts val="0"/>
              </a:spcBef>
              <a:buClr>
                <a:schemeClr val="accent6"/>
              </a:buClr>
            </a:pPr>
            <a:r>
              <a:rPr lang="en-US" sz="3000">
                <a:solidFill>
                  <a:schemeClr val="accent5"/>
                </a:solidFill>
                <a:latin typeface="+mj-lt"/>
              </a:rPr>
              <a:t>Table of contents</a:t>
            </a:r>
          </a:p>
        </p:txBody>
      </p:sp>
    </p:spTree>
    <p:extLst>
      <p:ext uri="{BB962C8B-B14F-4D97-AF65-F5344CB8AC3E}">
        <p14:creationId xmlns:p14="http://schemas.microsoft.com/office/powerpoint/2010/main" val="3469220864"/>
      </p:ext>
    </p:extLst>
  </p:cSld>
  <p:clrMapOvr>
    <a:masterClrMapping/>
  </p:clrMapOvr>
  <p:extLst>
    <p:ext uri="{DCECCB84-F9BA-43D5-87BE-67443E8EF086}">
      <p15:sldGuideLst xmlns:p15="http://schemas.microsoft.com/office/powerpoint/2012/main">
        <p15:guide id="1" pos="360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le and body text">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458899" y="1617960"/>
            <a:ext cx="6856301" cy="415498"/>
          </a:xfrm>
        </p:spPr>
        <p:txBody>
          <a:bodyPr/>
          <a:lstStyle>
            <a:lvl1pPr>
              <a:defRPr sz="3000">
                <a:solidFill>
                  <a:schemeClr val="accent5"/>
                </a:solidFill>
              </a:defRPr>
            </a:lvl1pPr>
          </a:lstStyle>
          <a:p>
            <a:r>
              <a:rPr lang="en-US"/>
              <a:t>Page title – TNR 30pt, sentence case</a:t>
            </a:r>
          </a:p>
        </p:txBody>
      </p:sp>
      <p:sp>
        <p:nvSpPr>
          <p:cNvPr id="4" name="Text Placeholder 3"/>
          <p:cNvSpPr>
            <a:spLocks noGrp="1"/>
          </p:cNvSpPr>
          <p:nvPr>
            <p:ph type="body" sz="quarter" idx="12" hasCustomPrompt="1"/>
          </p:nvPr>
        </p:nvSpPr>
        <p:spPr bwMode="gray">
          <a:xfrm>
            <a:off x="458898" y="2416158"/>
            <a:ext cx="5446601" cy="960263"/>
          </a:xfrm>
        </p:spPr>
        <p:txBody>
          <a:bodyPr/>
          <a:lstStyle>
            <a:lvl1pPr marL="0" indent="0">
              <a:lnSpc>
                <a:spcPct val="130000"/>
              </a:lnSpc>
              <a:spcBef>
                <a:spcPts val="1200"/>
              </a:spcBef>
              <a:buNone/>
              <a:defRPr sz="1200" baseline="0"/>
            </a:lvl1pPr>
            <a:lvl2pPr marL="112713" indent="0">
              <a:buNone/>
              <a:defRPr sz="1600"/>
            </a:lvl2pPr>
            <a:lvl3pPr marL="230187" indent="0">
              <a:buNone/>
              <a:defRPr sz="1600"/>
            </a:lvl3pPr>
            <a:lvl4pPr marL="342900" indent="0">
              <a:buNone/>
              <a:defRPr sz="1600"/>
            </a:lvl4pPr>
            <a:lvl5pPr marL="458787" indent="0">
              <a:buNone/>
              <a:defRPr sz="1600"/>
            </a:lvl5pPr>
          </a:lstStyle>
          <a:p>
            <a:pPr lvl="0"/>
            <a:r>
              <a:rPr lang="en-US"/>
              <a:t>Body text – Arial 12pt regular. Click to add text. Body text – Arial 12pt regular. Click to add text. Body text – Arial 12pt regular. Click to add text. Body text – Arial 12pt regular. Click to add text. Body text – Arial 12pt regular. Click to add text. Body text – Arial 12pt regular. Click to add text.</a:t>
            </a:r>
          </a:p>
        </p:txBody>
      </p:sp>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Tree>
    <p:extLst>
      <p:ext uri="{BB962C8B-B14F-4D97-AF65-F5344CB8AC3E}">
        <p14:creationId xmlns:p14="http://schemas.microsoft.com/office/powerpoint/2010/main" val="1971762653"/>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itle">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458899" y="1617960"/>
            <a:ext cx="6856301" cy="415498"/>
          </a:xfrm>
        </p:spPr>
        <p:txBody>
          <a:bodyPr/>
          <a:lstStyle>
            <a:lvl1pPr>
              <a:defRPr sz="3000">
                <a:solidFill>
                  <a:schemeClr val="accent5"/>
                </a:solidFill>
              </a:defRPr>
            </a:lvl1pPr>
          </a:lstStyle>
          <a:p>
            <a:r>
              <a:rPr lang="en-US"/>
              <a:t>Page title – TNR 30pt, sentence case</a:t>
            </a:r>
          </a:p>
        </p:txBody>
      </p:sp>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Tree>
    <p:extLst>
      <p:ext uri="{BB962C8B-B14F-4D97-AF65-F5344CB8AC3E}">
        <p14:creationId xmlns:p14="http://schemas.microsoft.com/office/powerpoint/2010/main" val="2155821137"/>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5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Body text">
    <p:spTree>
      <p:nvGrpSpPr>
        <p:cNvPr id="1" name=""/>
        <p:cNvGrpSpPr/>
        <p:nvPr/>
      </p:nvGrpSpPr>
      <p:grpSpPr>
        <a:xfrm>
          <a:off x="0" y="0"/>
          <a:ext cx="0" cy="0"/>
          <a:chOff x="0" y="0"/>
          <a:chExt cx="0" cy="0"/>
        </a:xfrm>
      </p:grpSpPr>
      <p:sp>
        <p:nvSpPr>
          <p:cNvPr id="4" name="Text Placeholder 3"/>
          <p:cNvSpPr>
            <a:spLocks noGrp="1"/>
          </p:cNvSpPr>
          <p:nvPr>
            <p:ph type="body" sz="quarter" idx="12" hasCustomPrompt="1"/>
          </p:nvPr>
        </p:nvSpPr>
        <p:spPr bwMode="gray">
          <a:xfrm>
            <a:off x="458898" y="1647825"/>
            <a:ext cx="5446601" cy="960263"/>
          </a:xfrm>
        </p:spPr>
        <p:txBody>
          <a:bodyPr/>
          <a:lstStyle>
            <a:lvl1pPr marL="0" indent="0">
              <a:lnSpc>
                <a:spcPct val="130000"/>
              </a:lnSpc>
              <a:spcBef>
                <a:spcPts val="1200"/>
              </a:spcBef>
              <a:buNone/>
              <a:defRPr sz="1200" baseline="0"/>
            </a:lvl1pPr>
            <a:lvl2pPr marL="112713" indent="0">
              <a:buNone/>
              <a:defRPr sz="1600"/>
            </a:lvl2pPr>
            <a:lvl3pPr marL="230187" indent="0">
              <a:buNone/>
              <a:defRPr sz="1600"/>
            </a:lvl3pPr>
            <a:lvl4pPr marL="342900" indent="0">
              <a:buNone/>
              <a:defRPr sz="1600"/>
            </a:lvl4pPr>
            <a:lvl5pPr marL="458787" indent="0">
              <a:buNone/>
              <a:defRPr sz="1600"/>
            </a:lvl5pPr>
          </a:lstStyle>
          <a:p>
            <a:pPr lvl="0"/>
            <a:r>
              <a:rPr lang="en-US"/>
              <a:t>Body text – Arial 12pt regular. Click to add text. Body text – Arial 12pt regular. Click to add text. Body text – Arial 12pt regular. Click to add text. Body text – Arial 12pt regular. Click to add text. Body text – Arial 12pt regular. Click to add text. Body text – Arial 12pt regular. Click to add text.</a:t>
            </a:r>
          </a:p>
        </p:txBody>
      </p:sp>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Tree>
    <p:extLst>
      <p:ext uri="{BB962C8B-B14F-4D97-AF65-F5344CB8AC3E}">
        <p14:creationId xmlns:p14="http://schemas.microsoft.com/office/powerpoint/2010/main" val="707998794"/>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03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Blank">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bwMode="gray">
          <a:xfrm>
            <a:off x="458899" y="959475"/>
            <a:ext cx="1391407" cy="138499"/>
          </a:xfrm>
        </p:spPr>
        <p:txBody>
          <a:bodyPr wrap="none" anchor="ctr" anchorCtr="0"/>
          <a:lstStyle>
            <a:lvl1pPr marL="0" indent="0">
              <a:buNone/>
              <a:defRPr sz="900" b="0" cap="all" baseline="0">
                <a:ln w="1270">
                  <a:noFill/>
                </a:ln>
                <a:solidFill>
                  <a:schemeClr val="tx1"/>
                </a:solidFill>
              </a:defRPr>
            </a:lvl1pPr>
            <a:lvl2pPr marL="112713" indent="0">
              <a:buNone/>
              <a:defRPr sz="1000" b="1">
                <a:solidFill>
                  <a:schemeClr val="accent6"/>
                </a:solidFill>
              </a:defRPr>
            </a:lvl2pPr>
            <a:lvl3pPr marL="230187" indent="0">
              <a:buNone/>
              <a:defRPr sz="1000" b="1">
                <a:solidFill>
                  <a:schemeClr val="accent6"/>
                </a:solidFill>
              </a:defRPr>
            </a:lvl3pPr>
            <a:lvl4pPr marL="342900" indent="0">
              <a:buNone/>
              <a:defRPr sz="1000" b="1">
                <a:solidFill>
                  <a:schemeClr val="accent6"/>
                </a:solidFill>
              </a:defRPr>
            </a:lvl4pPr>
            <a:lvl5pPr marL="458787" indent="0">
              <a:buNone/>
              <a:defRPr sz="1000" b="1">
                <a:solidFill>
                  <a:schemeClr val="accent6"/>
                </a:solidFill>
              </a:defRPr>
            </a:lvl5pPr>
          </a:lstStyle>
          <a:p>
            <a:pPr lvl="0"/>
            <a:r>
              <a:rPr lang="en-US"/>
              <a:t>Insert section label</a:t>
            </a:r>
          </a:p>
        </p:txBody>
      </p:sp>
      <p:sp>
        <p:nvSpPr>
          <p:cNvPr id="10"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sp>
        <p:nvSpPr>
          <p:cNvPr id="12"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Tree>
    <p:extLst>
      <p:ext uri="{BB962C8B-B14F-4D97-AF65-F5344CB8AC3E}">
        <p14:creationId xmlns:p14="http://schemas.microsoft.com/office/powerpoint/2010/main" val="2894747441"/>
      </p:ext>
    </p:extLst>
  </p:cSld>
  <p:clrMapOvr>
    <a:masterClrMapping/>
  </p:clrMapOvr>
  <p:extLst>
    <p:ext uri="{DCECCB84-F9BA-43D5-87BE-67443E8EF086}">
      <p15:sldGuideLst xmlns:p15="http://schemas.microsoft.com/office/powerpoint/2012/main">
        <p15:guide id="1" pos="1059" userDrawn="1">
          <p15:clr>
            <a:srgbClr val="5ACBF0"/>
          </p15:clr>
        </p15:guide>
        <p15:guide id="2" pos="1175" userDrawn="1">
          <p15:clr>
            <a:srgbClr val="5ACBF0"/>
          </p15:clr>
        </p15:guide>
        <p15:guide id="3" pos="1946" userDrawn="1">
          <p15:clr>
            <a:srgbClr val="5ACBF0"/>
          </p15:clr>
        </p15:guide>
        <p15:guide id="4" pos="2062" userDrawn="1">
          <p15:clr>
            <a:srgbClr val="5ACBF0"/>
          </p15:clr>
        </p15:guide>
        <p15:guide id="5" pos="2833" userDrawn="1">
          <p15:clr>
            <a:srgbClr val="5ACBF0"/>
          </p15:clr>
        </p15:guide>
        <p15:guide id="6" pos="2949" userDrawn="1">
          <p15:clr>
            <a:srgbClr val="5ACBF0"/>
          </p15:clr>
        </p15:guide>
        <p15:guide id="7" pos="3720" userDrawn="1">
          <p15:clr>
            <a:srgbClr val="5ACBF0"/>
          </p15:clr>
        </p15:guide>
        <p15:guide id="8" pos="3836" userDrawn="1">
          <p15:clr>
            <a:srgbClr val="5ACBF0"/>
          </p15:clr>
        </p15:guide>
        <p15:guide id="10" orient="horz" pos="10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318752" y="218940"/>
            <a:ext cx="7134896" cy="1076458"/>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Tree>
    <p:extLst>
      <p:ext uri="{BB962C8B-B14F-4D97-AF65-F5344CB8AC3E}">
        <p14:creationId xmlns:p14="http://schemas.microsoft.com/office/powerpoint/2010/main" val="3288987329"/>
      </p:ext>
    </p:extLst>
  </p:cSld>
  <p:clrMapOvr>
    <a:masterClrMapping/>
  </p:clrMapOvr>
  <p:extLst>
    <p:ext uri="{DCECCB84-F9BA-43D5-87BE-67443E8EF086}">
      <p15:sldGuideLst xmlns:p15="http://schemas.microsoft.com/office/powerpoint/2012/main">
        <p15:guide id="1" orient="horz" pos="4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eneral first page">
    <p:spTree>
      <p:nvGrpSpPr>
        <p:cNvPr id="1" name=""/>
        <p:cNvGrpSpPr/>
        <p:nvPr/>
      </p:nvGrpSpPr>
      <p:grpSpPr>
        <a:xfrm>
          <a:off x="0" y="0"/>
          <a:ext cx="0" cy="0"/>
          <a:chOff x="0" y="0"/>
          <a:chExt cx="0" cy="0"/>
        </a:xfrm>
      </p:grpSpPr>
      <p:sp>
        <p:nvSpPr>
          <p:cNvPr id="3" name="Rectangle 2"/>
          <p:cNvSpPr/>
          <p:nvPr userDrawn="1"/>
        </p:nvSpPr>
        <p:spPr bwMode="gray">
          <a:xfrm>
            <a:off x="0" y="0"/>
            <a:ext cx="7772400" cy="2829463"/>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505"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bg1"/>
                </a:solidFill>
              </a:defRPr>
            </a:lvl1pPr>
          </a:lstStyle>
          <a:p>
            <a:r>
              <a:rPr lang="en-US"/>
              <a:t>Roadmap to Advancing Equity Within Your Structural Heart Program</a:t>
            </a:r>
          </a:p>
        </p:txBody>
      </p:sp>
      <p:sp>
        <p:nvSpPr>
          <p:cNvPr id="136" name="TextBox 135"/>
          <p:cNvSpPr txBox="1"/>
          <p:nvPr userDrawn="1"/>
        </p:nvSpPr>
        <p:spPr bwMode="gray">
          <a:xfrm>
            <a:off x="6193766" y="386545"/>
            <a:ext cx="1121434" cy="123111"/>
          </a:xfrm>
          <a:prstGeom prst="rect">
            <a:avLst/>
          </a:prstGeom>
          <a:noFill/>
        </p:spPr>
        <p:txBody>
          <a:bodyPr wrap="square" lIns="0" tIns="0" rIns="0" bIns="0" rtlCol="0">
            <a:spAutoFit/>
          </a:bodyPr>
          <a:lstStyle/>
          <a:p>
            <a:pPr algn="r">
              <a:spcBef>
                <a:spcPts val="500"/>
              </a:spcBef>
              <a:buClr>
                <a:schemeClr val="accent6"/>
              </a:buClr>
            </a:pPr>
            <a:r>
              <a:rPr lang="en-US" sz="800" b="1">
                <a:solidFill>
                  <a:schemeClr val="bg1"/>
                </a:solidFill>
              </a:rPr>
              <a:t>OUR TAKE</a:t>
            </a:r>
          </a:p>
        </p:txBody>
      </p:sp>
      <p:sp>
        <p:nvSpPr>
          <p:cNvPr id="138" name="Title 7"/>
          <p:cNvSpPr>
            <a:spLocks noGrp="1"/>
          </p:cNvSpPr>
          <p:nvPr>
            <p:ph type="title" hasCustomPrompt="1"/>
          </p:nvPr>
        </p:nvSpPr>
        <p:spPr bwMode="gray">
          <a:xfrm>
            <a:off x="1716668" y="1618883"/>
            <a:ext cx="4188831" cy="830997"/>
          </a:xfrm>
        </p:spPr>
        <p:txBody>
          <a:bodyPr anchor="ctr" anchorCtr="0"/>
          <a:lstStyle>
            <a:lvl1pPr>
              <a:defRPr>
                <a:solidFill>
                  <a:schemeClr val="tx2"/>
                </a:solidFill>
              </a:defRPr>
            </a:lvl1pPr>
          </a:lstStyle>
          <a:p>
            <a:r>
              <a:rPr lang="en-US"/>
              <a:t>Page title – Times New Roman 30pt, sentence case</a:t>
            </a:r>
          </a:p>
        </p:txBody>
      </p:sp>
      <p:sp>
        <p:nvSpPr>
          <p:cNvPr id="139" name="Text Placeholder 5"/>
          <p:cNvSpPr>
            <a:spLocks noGrp="1"/>
          </p:cNvSpPr>
          <p:nvPr>
            <p:ph type="body" sz="quarter" idx="14" hasCustomPrompt="1"/>
          </p:nvPr>
        </p:nvSpPr>
        <p:spPr bwMode="gray">
          <a:xfrm>
            <a:off x="481869" y="1551618"/>
            <a:ext cx="961802" cy="1038746"/>
          </a:xfrm>
          <a:ln>
            <a:noFill/>
          </a:ln>
        </p:spPr>
        <p:txBody>
          <a:bodyPr wrap="none" anchor="ctr" anchorCtr="0"/>
          <a:lstStyle>
            <a:lvl1pPr marL="0" indent="0" algn="r">
              <a:lnSpc>
                <a:spcPct val="90000"/>
              </a:lnSpc>
              <a:spcBef>
                <a:spcPts val="0"/>
              </a:spcBef>
              <a:buNone/>
              <a:defRPr sz="7500">
                <a:ln w="9525">
                  <a:noFill/>
                </a:ln>
                <a:solidFill>
                  <a:schemeClr val="bg1"/>
                </a:solidFill>
                <a:latin typeface="+mj-lt"/>
              </a:defRPr>
            </a:lvl1pPr>
            <a:lvl2pPr marL="112713" indent="0">
              <a:buNone/>
              <a:defRPr/>
            </a:lvl2pPr>
            <a:lvl3pPr marL="230187" indent="0">
              <a:buNone/>
              <a:defRPr/>
            </a:lvl3pPr>
            <a:lvl4pPr marL="342900" indent="0">
              <a:buNone/>
              <a:defRPr/>
            </a:lvl4pPr>
            <a:lvl5pPr marL="458787" indent="0">
              <a:buNone/>
              <a:defRPr/>
            </a:lvl5pPr>
          </a:lstStyle>
          <a:p>
            <a:pPr lvl="0"/>
            <a:r>
              <a:rPr lang="en-US"/>
              <a:t>0#</a:t>
            </a:r>
          </a:p>
        </p:txBody>
      </p:sp>
      <p:sp>
        <p:nvSpPr>
          <p:cNvPr id="264" name="Text Placeholder 3"/>
          <p:cNvSpPr>
            <a:spLocks noGrp="1"/>
          </p:cNvSpPr>
          <p:nvPr>
            <p:ph type="body" sz="quarter" idx="12" hasCustomPrompt="1"/>
          </p:nvPr>
        </p:nvSpPr>
        <p:spPr bwMode="gray">
          <a:xfrm>
            <a:off x="458898" y="3238984"/>
            <a:ext cx="5446601" cy="960263"/>
          </a:xfrm>
        </p:spPr>
        <p:txBody>
          <a:bodyPr/>
          <a:lstStyle>
            <a:lvl1pPr marL="0" indent="0">
              <a:lnSpc>
                <a:spcPct val="130000"/>
              </a:lnSpc>
              <a:spcBef>
                <a:spcPts val="1200"/>
              </a:spcBef>
              <a:buNone/>
              <a:defRPr sz="1200" baseline="0"/>
            </a:lvl1pPr>
            <a:lvl2pPr marL="112713" indent="0">
              <a:buNone/>
              <a:defRPr sz="1600"/>
            </a:lvl2pPr>
            <a:lvl3pPr marL="230187" indent="0">
              <a:buNone/>
              <a:defRPr sz="1600"/>
            </a:lvl3pPr>
            <a:lvl4pPr marL="342900" indent="0">
              <a:buNone/>
              <a:defRPr sz="1600"/>
            </a:lvl4pPr>
            <a:lvl5pPr marL="458787" indent="0">
              <a:buNone/>
              <a:defRPr sz="1600"/>
            </a:lvl5pPr>
          </a:lstStyle>
          <a:p>
            <a:pPr lvl="0"/>
            <a:r>
              <a:rPr lang="en-US"/>
              <a:t>Body text – Arial 12pt regular. Click to add text. Body text – Arial 12pt regular. Click to add text. Body text – Arial 12pt regular. Click to add text. Body text – Arial 12pt regular. Click to add text. Body text – Arial 12pt regular. Click to add text. Body text – Arial 12pt regular. Click to add text.</a:t>
            </a:r>
          </a:p>
        </p:txBody>
      </p:sp>
      <p:sp>
        <p:nvSpPr>
          <p:cNvPr id="265" name="Text Placeholder 6"/>
          <p:cNvSpPr>
            <a:spLocks noGrp="1"/>
          </p:cNvSpPr>
          <p:nvPr>
            <p:ph type="body" sz="quarter" idx="27" hasCustomPrompt="1"/>
          </p:nvPr>
        </p:nvSpPr>
        <p:spPr bwMode="gray">
          <a:xfrm>
            <a:off x="5371702" y="9398100"/>
            <a:ext cx="1943498" cy="153888"/>
          </a:xfrm>
        </p:spPr>
        <p:txBody>
          <a:bodyPr rIns="0" bIns="0" anchor="b" anchorCtr="0"/>
          <a:lstStyle>
            <a:lvl1pPr marL="0" indent="0">
              <a:spcBef>
                <a:spcPts val="0"/>
              </a:spcBef>
              <a:buNone/>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Source: Click to add source. Use a single space after “Source:” and a period at the end of the source. Stretch the box to the left as needed.</a:t>
            </a:r>
          </a:p>
        </p:txBody>
      </p:sp>
      <p:sp>
        <p:nvSpPr>
          <p:cNvPr id="266" name="Text Placeholder 6"/>
          <p:cNvSpPr>
            <a:spLocks noGrp="1"/>
          </p:cNvSpPr>
          <p:nvPr>
            <p:ph type="body" sz="quarter" idx="28" hasCustomPrompt="1"/>
          </p:nvPr>
        </p:nvSpPr>
        <p:spPr bwMode="gray">
          <a:xfrm>
            <a:off x="457199" y="9398100"/>
            <a:ext cx="2632075" cy="153888"/>
          </a:xfrm>
        </p:spPr>
        <p:txBody>
          <a:bodyPr lIns="0" rIns="0" bIns="0" anchor="b" anchorCtr="0"/>
          <a:lstStyle>
            <a:lvl1pPr marL="91440" indent="-91440">
              <a:spcBef>
                <a:spcPts val="100"/>
              </a:spcBef>
              <a:buClr>
                <a:schemeClr val="accent3"/>
              </a:buClr>
              <a:buFont typeface="+mj-lt"/>
              <a:buAutoNum type="arabicPeriod"/>
              <a:defRPr sz="500">
                <a:solidFill>
                  <a:schemeClr val="accent3"/>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a:t>Click to add footnote. Numbers appear automatically (no additional space or tab needed). Use a period at the end of each footnote. Stretch the box to the right as needed.</a:t>
            </a:r>
          </a:p>
        </p:txBody>
      </p:sp>
      <p:pic>
        <p:nvPicPr>
          <p:cNvPr id="261" name="Graphic 260">
            <a:extLst>
              <a:ext uri="{FF2B5EF4-FFF2-40B4-BE49-F238E27FC236}">
                <a16:creationId xmlns:a16="http://schemas.microsoft.com/office/drawing/2014/main" id="{BF7575F0-646D-48FD-8EF9-960D194732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199" y="316242"/>
            <a:ext cx="1051080" cy="291015"/>
          </a:xfrm>
          <a:prstGeom prst="rect">
            <a:avLst/>
          </a:prstGeom>
        </p:spPr>
      </p:pic>
      <p:pic>
        <p:nvPicPr>
          <p:cNvPr id="262" name="Graphic 261">
            <a:extLst>
              <a:ext uri="{FF2B5EF4-FFF2-40B4-BE49-F238E27FC236}">
                <a16:creationId xmlns:a16="http://schemas.microsoft.com/office/drawing/2014/main" id="{8EAB13A5-927A-492E-B634-A85F21077EA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66278" y="762008"/>
            <a:ext cx="6858000" cy="127000"/>
          </a:xfrm>
          <a:prstGeom prst="rect">
            <a:avLst/>
          </a:prstGeom>
        </p:spPr>
      </p:pic>
    </p:spTree>
    <p:extLst>
      <p:ext uri="{BB962C8B-B14F-4D97-AF65-F5344CB8AC3E}">
        <p14:creationId xmlns:p14="http://schemas.microsoft.com/office/powerpoint/2010/main" val="3352905937"/>
      </p:ext>
    </p:extLst>
  </p:cSld>
  <p:clrMapOvr>
    <a:masterClrMapping/>
  </p:clrMapOvr>
  <p:extLst>
    <p:ext uri="{DCECCB84-F9BA-43D5-87BE-67443E8EF086}">
      <p15:sldGuideLst xmlns:p15="http://schemas.microsoft.com/office/powerpoint/2012/main">
        <p15:guide id="3" orient="horz" pos="1014" userDrawn="1">
          <p15:clr>
            <a:srgbClr val="FBAE40"/>
          </p15:clr>
        </p15:guide>
        <p15:guide id="4" orient="horz" pos="1541" userDrawn="1">
          <p15:clr>
            <a:srgbClr val="FBAE40"/>
          </p15:clr>
        </p15:guide>
        <p15:guide id="5" pos="1059" userDrawn="1">
          <p15:clr>
            <a:srgbClr val="5ACBF0"/>
          </p15:clr>
        </p15:guide>
        <p15:guide id="6" pos="1175" userDrawn="1">
          <p15:clr>
            <a:srgbClr val="5ACBF0"/>
          </p15:clr>
        </p15:guide>
        <p15:guide id="7" pos="1946" userDrawn="1">
          <p15:clr>
            <a:srgbClr val="5ACBF0"/>
          </p15:clr>
        </p15:guide>
        <p15:guide id="8" pos="2062" userDrawn="1">
          <p15:clr>
            <a:srgbClr val="5ACBF0"/>
          </p15:clr>
        </p15:guide>
        <p15:guide id="9" pos="2833" userDrawn="1">
          <p15:clr>
            <a:srgbClr val="5ACBF0"/>
          </p15:clr>
        </p15:guide>
        <p15:guide id="10" pos="2949" userDrawn="1">
          <p15:clr>
            <a:srgbClr val="5ACBF0"/>
          </p15:clr>
        </p15:guide>
        <p15:guide id="11" pos="3720" userDrawn="1">
          <p15:clr>
            <a:srgbClr val="5ACBF0"/>
          </p15:clr>
        </p15:guide>
        <p15:guide id="12" pos="3836" userDrawn="1">
          <p15:clr>
            <a:srgbClr val="5ACBF0"/>
          </p15:clr>
        </p15:guide>
        <p15:guide id="13" orient="horz" pos="203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3" name="Slide Number Placeholder 5"/>
          <p:cNvSpPr txBox="1">
            <a:spLocks/>
          </p:cNvSpPr>
          <p:nvPr userDrawn="1"/>
        </p:nvSpPr>
        <p:spPr bwMode="gray">
          <a:xfrm>
            <a:off x="6760368" y="9624161"/>
            <a:ext cx="556531" cy="123111"/>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r"/>
            <a:r>
              <a:rPr lang="en-US" sz="800">
                <a:solidFill>
                  <a:schemeClr val="accent4"/>
                </a:solidFill>
                <a:latin typeface="+mj-lt"/>
              </a:rPr>
              <a:t>pg. </a:t>
            </a:r>
            <a:fld id="{D1524D41-16DC-4D92-9EF9-071B213BE0F5}" type="slidenum">
              <a:rPr lang="en-US" sz="800" smtClean="0">
                <a:solidFill>
                  <a:schemeClr val="accent4"/>
                </a:solidFill>
                <a:latin typeface="+mj-lt"/>
              </a:rPr>
              <a:pPr algn="r"/>
              <a:t>‹#›</a:t>
            </a:fld>
            <a:endParaRPr lang="en-US" sz="800">
              <a:solidFill>
                <a:schemeClr val="accent4"/>
              </a:solidFill>
              <a:latin typeface="+mj-lt"/>
            </a:endParaRPr>
          </a:p>
        </p:txBody>
      </p:sp>
      <p:sp>
        <p:nvSpPr>
          <p:cNvPr id="5" name="Text Placeholder 1"/>
          <p:cNvSpPr>
            <a:spLocks noGrp="1"/>
          </p:cNvSpPr>
          <p:nvPr>
            <p:ph type="body" idx="1"/>
          </p:nvPr>
        </p:nvSpPr>
        <p:spPr bwMode="gray">
          <a:xfrm>
            <a:off x="2986276" y="3890427"/>
            <a:ext cx="1799849" cy="2277547"/>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bwMode="gray">
          <a:xfrm>
            <a:off x="457200" y="1617960"/>
            <a:ext cx="6859699" cy="415498"/>
          </a:xfrm>
          <a:prstGeom prst="rect">
            <a:avLst/>
          </a:prstGeom>
        </p:spPr>
        <p:txBody>
          <a:bodyPr vert="horz" wrap="square" lIns="0" tIns="0" rIns="0" bIns="0" rtlCol="0" anchor="b">
            <a:spAutoFit/>
          </a:bodyPr>
          <a:lstStyle/>
          <a:p>
            <a:r>
              <a:rPr lang="en-US"/>
              <a:t>Page title – TNR 30pt, sentence case</a:t>
            </a:r>
          </a:p>
        </p:txBody>
      </p:sp>
      <p:sp>
        <p:nvSpPr>
          <p:cNvPr id="14" name="Copyright"/>
          <p:cNvSpPr txBox="1"/>
          <p:nvPr userDrawn="1"/>
        </p:nvSpPr>
        <p:spPr bwMode="gray">
          <a:xfrm>
            <a:off x="460374" y="9645778"/>
            <a:ext cx="2066131" cy="92333"/>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accent4"/>
                </a:solidFill>
                <a:effectLst/>
                <a:uLnTx/>
                <a:uFillTx/>
                <a:latin typeface="+mj-lt"/>
                <a:ea typeface="+mn-ea"/>
                <a:cs typeface="+mn-cs"/>
              </a:rPr>
              <a:t>© 2022 Advisory Board </a:t>
            </a:r>
            <a:r>
              <a:rPr kumimoji="0" lang="en-US" sz="600" b="0" i="0" u="none" strike="noStrike" kern="1200" cap="none" spc="0" normalizeH="0" baseline="0" noProof="0">
                <a:ln>
                  <a:noFill/>
                </a:ln>
                <a:solidFill>
                  <a:schemeClr val="accent4"/>
                </a:solidFill>
                <a:effectLst/>
                <a:uLnTx/>
                <a:uFillTx/>
                <a:latin typeface="+mj-lt"/>
                <a:ea typeface="+mn-ea"/>
                <a:cs typeface="Arial"/>
              </a:rPr>
              <a:t>• All rights reserved</a:t>
            </a:r>
            <a:r>
              <a:rPr kumimoji="0" lang="en-US" sz="600" b="0" i="0" u="none" strike="noStrike" kern="1200" cap="none" spc="0" normalizeH="0" baseline="0" noProof="0">
                <a:ln>
                  <a:noFill/>
                </a:ln>
                <a:solidFill>
                  <a:schemeClr val="accent4"/>
                </a:solidFill>
                <a:effectLst/>
                <a:uLnTx/>
                <a:uFillTx/>
                <a:latin typeface="+mj-lt"/>
                <a:ea typeface="+mn-ea"/>
                <a:cs typeface="+mn-cs"/>
              </a:rPr>
              <a:t> </a:t>
            </a:r>
            <a:r>
              <a:rPr kumimoji="0" lang="en-US" sz="600" b="0" i="0" u="none" strike="noStrike" kern="1200" cap="none" spc="0" normalizeH="0" baseline="0" noProof="0">
                <a:ln>
                  <a:noFill/>
                </a:ln>
                <a:solidFill>
                  <a:schemeClr val="accent4"/>
                </a:solidFill>
                <a:effectLst/>
                <a:uLnTx/>
                <a:uFillTx/>
                <a:latin typeface="+mj-lt"/>
                <a:ea typeface="+mn-ea"/>
                <a:cs typeface="Arial"/>
              </a:rPr>
              <a:t>• </a:t>
            </a:r>
            <a:r>
              <a:rPr kumimoji="0" lang="en-US" sz="600" b="1" i="0" u="none" strike="noStrike" kern="1200" cap="none" spc="0" normalizeH="0" baseline="0" noProof="0">
                <a:ln>
                  <a:noFill/>
                </a:ln>
                <a:solidFill>
                  <a:schemeClr val="accent4"/>
                </a:solidFill>
                <a:effectLst/>
                <a:uLnTx/>
                <a:uFillTx/>
                <a:latin typeface="+mj-lt"/>
                <a:ea typeface="+mn-ea"/>
                <a:cs typeface="Arial"/>
              </a:rPr>
              <a:t>advisory.com</a:t>
            </a:r>
            <a:endParaRPr kumimoji="0" lang="en-US" sz="600" b="1" i="0" u="none" strike="noStrike" kern="1200" cap="none" spc="0" normalizeH="0" baseline="0" noProof="0">
              <a:ln>
                <a:noFill/>
              </a:ln>
              <a:solidFill>
                <a:schemeClr val="accent4"/>
              </a:solidFill>
              <a:effectLst/>
              <a:uLnTx/>
              <a:uFillTx/>
              <a:latin typeface="+mj-lt"/>
              <a:ea typeface="+mn-ea"/>
              <a:cs typeface="+mn-cs"/>
            </a:endParaRPr>
          </a:p>
        </p:txBody>
      </p:sp>
      <p:sp>
        <p:nvSpPr>
          <p:cNvPr id="263" name="Freeform 262"/>
          <p:cNvSpPr/>
          <p:nvPr userDrawn="1"/>
        </p:nvSpPr>
        <p:spPr bwMode="gray">
          <a:xfrm flipV="1">
            <a:off x="243534" y="698665"/>
            <a:ext cx="7287630" cy="232374"/>
          </a:xfrm>
          <a:custGeom>
            <a:avLst/>
            <a:gdLst>
              <a:gd name="connsiteX0" fmla="*/ 215364 w 7287630"/>
              <a:gd name="connsiteY0" fmla="*/ 170781 h 232374"/>
              <a:gd name="connsiteX1" fmla="*/ 215364 w 7287630"/>
              <a:gd name="connsiteY1" fmla="*/ 41708 h 232374"/>
              <a:gd name="connsiteX2" fmla="*/ 7073365 w 7287630"/>
              <a:gd name="connsiteY2" fmla="*/ 41708 h 232374"/>
              <a:gd name="connsiteX3" fmla="*/ 7073365 w 7287630"/>
              <a:gd name="connsiteY3" fmla="*/ 170781 h 232374"/>
              <a:gd name="connsiteX4" fmla="*/ 0 w 7287630"/>
              <a:gd name="connsiteY4" fmla="*/ 232374 h 232374"/>
              <a:gd name="connsiteX5" fmla="*/ 7287630 w 7287630"/>
              <a:gd name="connsiteY5" fmla="*/ 232374 h 232374"/>
              <a:gd name="connsiteX6" fmla="*/ 7287630 w 7287630"/>
              <a:gd name="connsiteY6" fmla="*/ 0 h 232374"/>
              <a:gd name="connsiteX7" fmla="*/ 0 w 7287630"/>
              <a:gd name="connsiteY7" fmla="*/ 0 h 23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7630" h="232374">
                <a:moveTo>
                  <a:pt x="215364" y="170781"/>
                </a:moveTo>
                <a:lnTo>
                  <a:pt x="215364" y="41708"/>
                </a:lnTo>
                <a:lnTo>
                  <a:pt x="7073365" y="41708"/>
                </a:lnTo>
                <a:lnTo>
                  <a:pt x="7073365" y="170781"/>
                </a:lnTo>
                <a:close/>
                <a:moveTo>
                  <a:pt x="0" y="232374"/>
                </a:moveTo>
                <a:lnTo>
                  <a:pt x="7287630" y="232374"/>
                </a:lnTo>
                <a:lnTo>
                  <a:pt x="7287630" y="0"/>
                </a:lnTo>
                <a:lnTo>
                  <a:pt x="0" y="0"/>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267" name="Footer Placeholder 266"/>
          <p:cNvSpPr>
            <a:spLocks noGrp="1"/>
          </p:cNvSpPr>
          <p:nvPr>
            <p:ph type="ftr" sz="quarter" idx="3"/>
          </p:nvPr>
        </p:nvSpPr>
        <p:spPr bwMode="gray">
          <a:xfrm>
            <a:off x="4753602" y="517629"/>
            <a:ext cx="2561599" cy="110800"/>
          </a:xfrm>
          <a:prstGeom prst="rect">
            <a:avLst/>
          </a:prstGeom>
        </p:spPr>
        <p:txBody>
          <a:bodyPr vert="horz" wrap="none" lIns="0" tIns="0" rIns="0" bIns="0" rtlCol="0" anchor="ctr">
            <a:spAutoFit/>
          </a:bodyPr>
          <a:lstStyle>
            <a:lvl1pPr algn="r">
              <a:lnSpc>
                <a:spcPct val="90000"/>
              </a:lnSpc>
              <a:defRPr sz="800">
                <a:solidFill>
                  <a:schemeClr val="accent3"/>
                </a:solidFill>
              </a:defRPr>
            </a:lvl1pPr>
          </a:lstStyle>
          <a:p>
            <a:r>
              <a:rPr lang="en-US"/>
              <a:t>Roadmap to Advancing Equity Within Your Structural Heart Program</a:t>
            </a:r>
          </a:p>
        </p:txBody>
      </p:sp>
      <p:sp>
        <p:nvSpPr>
          <p:cNvPr id="131" name="TextBox 130"/>
          <p:cNvSpPr txBox="1"/>
          <p:nvPr userDrawn="1"/>
        </p:nvSpPr>
        <p:spPr bwMode="gray">
          <a:xfrm>
            <a:off x="6193766" y="386545"/>
            <a:ext cx="1121434" cy="123111"/>
          </a:xfrm>
          <a:prstGeom prst="rect">
            <a:avLst/>
          </a:prstGeom>
          <a:noFill/>
        </p:spPr>
        <p:txBody>
          <a:bodyPr wrap="square" lIns="0" tIns="0" rIns="0" bIns="0" rtlCol="0">
            <a:spAutoFit/>
          </a:bodyPr>
          <a:lstStyle/>
          <a:p>
            <a:pPr algn="r">
              <a:spcBef>
                <a:spcPts val="500"/>
              </a:spcBef>
              <a:buClr>
                <a:schemeClr val="accent6"/>
              </a:buClr>
            </a:pPr>
            <a:r>
              <a:rPr lang="en-US" sz="800" b="1">
                <a:solidFill>
                  <a:schemeClr val="accent3"/>
                </a:solidFill>
              </a:rPr>
              <a:t>OUR TAKE</a:t>
            </a:r>
          </a:p>
        </p:txBody>
      </p:sp>
      <p:pic>
        <p:nvPicPr>
          <p:cNvPr id="133" name="Graphic 132">
            <a:extLst>
              <a:ext uri="{FF2B5EF4-FFF2-40B4-BE49-F238E27FC236}">
                <a16:creationId xmlns:a16="http://schemas.microsoft.com/office/drawing/2014/main" id="{0D9CBB51-7140-4428-A91C-E6DB5ECB40A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57199" y="316242"/>
            <a:ext cx="1051080" cy="291016"/>
          </a:xfrm>
          <a:prstGeom prst="rect">
            <a:avLst/>
          </a:prstGeom>
        </p:spPr>
      </p:pic>
      <p:pic>
        <p:nvPicPr>
          <p:cNvPr id="415" name="Graphic 414">
            <a:extLst>
              <a:ext uri="{FF2B5EF4-FFF2-40B4-BE49-F238E27FC236}">
                <a16:creationId xmlns:a16="http://schemas.microsoft.com/office/drawing/2014/main" id="{4A6555BD-7DFA-439F-AEC1-A361CB7B5F9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66278" y="762008"/>
            <a:ext cx="6858000" cy="127000"/>
          </a:xfrm>
          <a:prstGeom prst="rect">
            <a:avLst/>
          </a:prstGeom>
        </p:spPr>
      </p:pic>
    </p:spTree>
  </p:cSld>
  <p:clrMap bg1="lt1" tx1="dk1" bg2="lt2" tx2="dk2" accent1="accent1" accent2="accent2" accent3="accent3" accent4="accent4" accent5="accent5" accent6="accent6" hlink="hlink" folHlink="folHlink"/>
  <p:sldLayoutIdLst>
    <p:sldLayoutId id="2147483765" r:id="rId1"/>
    <p:sldLayoutId id="2147483771" r:id="rId2"/>
    <p:sldLayoutId id="2147483723" r:id="rId3"/>
    <p:sldLayoutId id="2147483749" r:id="rId4"/>
    <p:sldLayoutId id="2147483763" r:id="rId5"/>
    <p:sldLayoutId id="2147483758" r:id="rId6"/>
    <p:sldLayoutId id="2147483759" r:id="rId7"/>
    <p:sldLayoutId id="2147483766" r:id="rId8"/>
    <p:sldLayoutId id="2147483754" r:id="rId9"/>
    <p:sldLayoutId id="2147483772" r:id="rId10"/>
    <p:sldLayoutId id="2147483744" r:id="rId11"/>
    <p:sldLayoutId id="2147483761" r:id="rId12"/>
    <p:sldLayoutId id="2147483762" r:id="rId13"/>
    <p:sldLayoutId id="2147483764" r:id="rId14"/>
    <p:sldLayoutId id="2147483774" r:id="rId15"/>
  </p:sldLayoutIdLst>
  <p:hf sldNum="0" hdr="0" dt="0"/>
  <p:txStyles>
    <p:titleStyle>
      <a:lvl1pPr algn="l" defTabSz="1018879" rtl="0" eaLnBrk="1" latinLnBrk="0" hangingPunct="1">
        <a:lnSpc>
          <a:spcPct val="90000"/>
        </a:lnSpc>
        <a:spcBef>
          <a:spcPct val="0"/>
        </a:spcBef>
        <a:buNone/>
        <a:defRPr sz="3000" b="0" kern="1200">
          <a:solidFill>
            <a:schemeClr val="accent5"/>
          </a:solidFill>
          <a:latin typeface="+mj-lt"/>
          <a:ea typeface="+mj-ea"/>
          <a:cs typeface="+mj-cs"/>
        </a:defRPr>
      </a:lvl1pPr>
    </p:titleStyle>
    <p:bodyStyle>
      <a:lvl1pPr marL="112713" indent="-112713" algn="l" defTabSz="1018879" rtl="0" eaLnBrk="1" latinLnBrk="0" hangingPunct="1">
        <a:lnSpc>
          <a:spcPct val="100000"/>
        </a:lnSpc>
        <a:spcBef>
          <a:spcPts val="600"/>
        </a:spcBef>
        <a:buClr>
          <a:schemeClr val="accent6"/>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accent6"/>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accent6"/>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accent6"/>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C35EA4"/>
          </p15:clr>
        </p15:guide>
        <p15:guide id="2" pos="4608" userDrawn="1">
          <p15:clr>
            <a:srgbClr val="C35EA4"/>
          </p15:clr>
        </p15:guide>
        <p15:guide id="4" orient="horz" pos="6017"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4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hyperlink" Target="https://valveadvice.org/" TargetMode="External"/><Relationship Id="rId2" Type="http://schemas.openxmlformats.org/officeDocument/2006/relationships/hyperlink" Target="https://www.cardiosmart.org/topics/aortic-stenosis/treatment/choosing-tavr-surgery-or-symptom-management" TargetMode="Externa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27.png"/><Relationship Id="rId4" Type="http://schemas.openxmlformats.org/officeDocument/2006/relationships/hyperlink" Target="https://app.magicapp.org/#/guideline/130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heart.org/TargetAS" TargetMode="External"/><Relationship Id="rId7" Type="http://schemas.openxmlformats.org/officeDocument/2006/relationships/hyperlink" Target="https://www.pennmedicine.org/news/internal-newsletters/hupdate/2021/april/welcoming-mercy-to-penn-medicine-ensuring-vital-services-to-the-community" TargetMode="External"/><Relationship Id="rId2" Type="http://schemas.openxmlformats.org/officeDocument/2006/relationships/hyperlink" Target="https://abcardio.org/advocacy/abc-structural-heart-disease-task-force-history/" TargetMode="External"/><Relationship Id="rId1" Type="http://schemas.openxmlformats.org/officeDocument/2006/relationships/slideLayout" Target="../slideLayouts/slideLayout5.xml"/><Relationship Id="rId6" Type="http://schemas.openxmlformats.org/officeDocument/2006/relationships/hyperlink" Target="https://bioethics.umn.edu/news/university-minnesota-mayo-win-194-million-grant-study-heart-health-disparities" TargetMode="External"/><Relationship Id="rId11" Type="http://schemas.openxmlformats.org/officeDocument/2006/relationships/image" Target="../media/image47.png"/><Relationship Id="rId5" Type="http://schemas.openxmlformats.org/officeDocument/2006/relationships/hyperlink" Target="https://www.inovanewsroom.org/expert-commentary/2020/02/health-disparities-in-aortic-stenosis-closing-the-treatment-gap/" TargetMode="External"/><Relationship Id="rId10" Type="http://schemas.openxmlformats.org/officeDocument/2006/relationships/image" Target="../media/image46.png"/><Relationship Id="rId4" Type="http://schemas.openxmlformats.org/officeDocument/2006/relationships/hyperlink" Target="https://scai.org/scai-efforts-reduce-racial-disparities-interventional-cardiology-care-and-improve-diversity-and" TargetMode="Externa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package" Target="../embeddings/Microsoft_Word_Document.docx"/><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advisory.com/Blog/2018/10/chi-memorial" TargetMode="External"/><Relationship Id="rId7" Type="http://schemas.openxmlformats.org/officeDocument/2006/relationships/hyperlink" Target="https://www.advisory.com/Sponsored/how-structural-heart-programs-can-reduce-time-to-treatment" TargetMode="External"/><Relationship Id="rId2" Type="http://schemas.openxmlformats.org/officeDocument/2006/relationships/hyperlink" Target="https://www.advisory.com/Blog/2019/09/low-risk-tavr-cv-program" TargetMode="External"/><Relationship Id="rId1" Type="http://schemas.openxmlformats.org/officeDocument/2006/relationships/slideLayout" Target="../slideLayouts/slideLayout4.xml"/><Relationship Id="rId6" Type="http://schemas.openxmlformats.org/officeDocument/2006/relationships/hyperlink" Target="https://www.advisory.com/Sponsored/how-structural-heart-programs-can-build-and-sustain-referral-relationships" TargetMode="External"/><Relationship Id="rId5" Type="http://schemas.openxmlformats.org/officeDocument/2006/relationships/hyperlink" Target="https://www.advisory.com/Blog/2018/03/advanced-practice-providers" TargetMode="External"/><Relationship Id="rId4" Type="http://schemas.openxmlformats.org/officeDocument/2006/relationships/hyperlink" Target="https://www.advisory.com/Blog/2019/03/mitraclip-expans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dvisory.com/research/sponsorship-guidelines"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DB4FD-1B52-4DB6-B9C8-907383EA9A5C}"/>
              </a:ext>
            </a:extLst>
          </p:cNvPr>
          <p:cNvSpPr>
            <a:spLocks noGrp="1"/>
          </p:cNvSpPr>
          <p:nvPr>
            <p:ph type="body" sz="quarter" idx="53"/>
          </p:nvPr>
        </p:nvSpPr>
        <p:spPr>
          <a:xfrm>
            <a:off x="1687513" y="3940794"/>
            <a:ext cx="4569354" cy="215444"/>
          </a:xfrm>
        </p:spPr>
        <p:txBody>
          <a:bodyPr/>
          <a:lstStyle/>
          <a:p>
            <a:r>
              <a:rPr lang="en-US"/>
              <a:t>Three imperatives to address inequities in structural heart care</a:t>
            </a:r>
          </a:p>
        </p:txBody>
      </p:sp>
      <p:sp>
        <p:nvSpPr>
          <p:cNvPr id="3" name="Title 2">
            <a:extLst>
              <a:ext uri="{FF2B5EF4-FFF2-40B4-BE49-F238E27FC236}">
                <a16:creationId xmlns:a16="http://schemas.microsoft.com/office/drawing/2014/main" id="{2E21DA9D-6D7E-410B-B912-F3B6C9DE20C6}"/>
              </a:ext>
            </a:extLst>
          </p:cNvPr>
          <p:cNvSpPr>
            <a:spLocks noGrp="1"/>
          </p:cNvSpPr>
          <p:nvPr>
            <p:ph type="title"/>
          </p:nvPr>
        </p:nvSpPr>
        <p:spPr>
          <a:xfrm>
            <a:off x="1687512" y="2434346"/>
            <a:ext cx="4268445" cy="1477328"/>
          </a:xfrm>
        </p:spPr>
        <p:txBody>
          <a:bodyPr/>
          <a:lstStyle/>
          <a:p>
            <a:r>
              <a:rPr lang="en-US" dirty="0"/>
              <a:t>Roadmap to Advancing Equity Within Your Structural Heart Program</a:t>
            </a:r>
          </a:p>
        </p:txBody>
      </p:sp>
      <p:sp>
        <p:nvSpPr>
          <p:cNvPr id="4" name="Text Placeholder 3">
            <a:extLst>
              <a:ext uri="{FF2B5EF4-FFF2-40B4-BE49-F238E27FC236}">
                <a16:creationId xmlns:a16="http://schemas.microsoft.com/office/drawing/2014/main" id="{9CF7DA09-2F91-4C04-8F4A-775666DE1F4E}"/>
              </a:ext>
            </a:extLst>
          </p:cNvPr>
          <p:cNvSpPr>
            <a:spLocks noGrp="1"/>
          </p:cNvSpPr>
          <p:nvPr>
            <p:ph type="body" sz="quarter" idx="12"/>
          </p:nvPr>
        </p:nvSpPr>
        <p:spPr>
          <a:xfrm>
            <a:off x="1687512" y="5139464"/>
            <a:ext cx="4391025" cy="1655518"/>
          </a:xfrm>
        </p:spPr>
        <p:txBody>
          <a:bodyPr vert="horz" wrap="square" lIns="0" tIns="0" rIns="0" bIns="0" rtlCol="0" anchor="t">
            <a:spAutoFit/>
          </a:bodyPr>
          <a:lstStyle/>
          <a:p>
            <a:pPr marL="0" marR="0">
              <a:spcBef>
                <a:spcPts val="0"/>
              </a:spcBef>
              <a:spcAft>
                <a:spcPts val="800"/>
              </a:spcAft>
            </a:pPr>
            <a:r>
              <a:rPr lang="en-US">
                <a:solidFill>
                  <a:schemeClr val="accent4"/>
                </a:solidFill>
                <a:effectLst/>
                <a:ea typeface="Calibri" panose="020F0502020204030204" pitchFamily="34" charset="0"/>
                <a:cs typeface="Arial" panose="020B0604020202020204" pitchFamily="34" charset="0"/>
              </a:rPr>
              <a:t>While highly effective treatments exist for aortic stenosis (AS), innovations in care have not been equally </a:t>
            </a:r>
            <a:r>
              <a:rPr lang="en-US">
                <a:solidFill>
                  <a:schemeClr val="accent4"/>
                </a:solidFill>
                <a:ea typeface="Calibri" panose="020F0502020204030204" pitchFamily="34" charset="0"/>
                <a:cs typeface="Arial" panose="020B0604020202020204" pitchFamily="34" charset="0"/>
              </a:rPr>
              <a:t>utilized by </a:t>
            </a:r>
            <a:r>
              <a:rPr lang="en-US">
                <a:solidFill>
                  <a:schemeClr val="accent4"/>
                </a:solidFill>
                <a:effectLst/>
                <a:ea typeface="Calibri" panose="020F0502020204030204" pitchFamily="34" charset="0"/>
                <a:cs typeface="Arial" panose="020B0604020202020204" pitchFamily="34" charset="0"/>
              </a:rPr>
              <a:t>AS patients. Treatment disparities span a broad range of patient demographics, including race, ethnicity, gender, socioeconomic status (SES), and insurance status. Structural heart (SH) programs have an opportunity to proactively identify disparities and address unmet care needs for the patients they serve. </a:t>
            </a:r>
            <a:endParaRPr lang="en-US" strike="sngStrike">
              <a:solidFill>
                <a:schemeClr val="accent4"/>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0D0206-19B0-48B1-98FC-8DFB7B4EC46D}"/>
              </a:ext>
            </a:extLst>
          </p:cNvPr>
          <p:cNvSpPr txBox="1"/>
          <p:nvPr/>
        </p:nvSpPr>
        <p:spPr bwMode="gray">
          <a:xfrm>
            <a:off x="1687513" y="2035894"/>
            <a:ext cx="1561170" cy="153888"/>
          </a:xfrm>
          <a:prstGeom prst="rect">
            <a:avLst/>
          </a:prstGeom>
          <a:solidFill>
            <a:schemeClr val="bg1"/>
          </a:solidFill>
        </p:spPr>
        <p:txBody>
          <a:bodyPr wrap="square" lIns="0" tIns="0" rIns="0" bIns="0" rtlCol="0">
            <a:spAutoFit/>
          </a:bodyPr>
          <a:lstStyle/>
          <a:p>
            <a:pPr>
              <a:spcBef>
                <a:spcPts val="500"/>
              </a:spcBef>
              <a:buClr>
                <a:schemeClr val="accent6"/>
              </a:buClr>
            </a:pPr>
            <a:r>
              <a:rPr lang="en-US" sz="1000" b="1"/>
              <a:t>RESEARCH REPORT</a:t>
            </a:r>
          </a:p>
        </p:txBody>
      </p:sp>
      <p:sp>
        <p:nvSpPr>
          <p:cNvPr id="6" name="TextBox 5">
            <a:extLst>
              <a:ext uri="{FF2B5EF4-FFF2-40B4-BE49-F238E27FC236}">
                <a16:creationId xmlns:a16="http://schemas.microsoft.com/office/drawing/2014/main" id="{D2159DCE-1648-40D2-A79E-112ED6ACE0EF}"/>
              </a:ext>
            </a:extLst>
          </p:cNvPr>
          <p:cNvSpPr txBox="1"/>
          <p:nvPr/>
        </p:nvSpPr>
        <p:spPr bwMode="gray">
          <a:xfrm>
            <a:off x="5007634" y="248006"/>
            <a:ext cx="2307566" cy="153888"/>
          </a:xfrm>
          <a:prstGeom prst="rect">
            <a:avLst/>
          </a:prstGeom>
          <a:noFill/>
        </p:spPr>
        <p:txBody>
          <a:bodyPr wrap="square" lIns="0" tIns="0" rIns="0" bIns="0" rtlCol="0">
            <a:spAutoFit/>
          </a:bodyPr>
          <a:lstStyle/>
          <a:p>
            <a:pPr algn="r">
              <a:spcBef>
                <a:spcPts val="500"/>
              </a:spcBef>
              <a:buClr>
                <a:schemeClr val="accent6"/>
              </a:buClr>
            </a:pPr>
            <a:r>
              <a:rPr lang="en-US" sz="1000" b="1"/>
              <a:t>SPONSORED BY</a:t>
            </a:r>
            <a:endParaRPr lang="en-US" sz="1000" b="0"/>
          </a:p>
        </p:txBody>
      </p:sp>
      <p:pic>
        <p:nvPicPr>
          <p:cNvPr id="7" name="Picture 6" descr="A picture containing text&#10;&#10;Description automatically generated">
            <a:extLst>
              <a:ext uri="{FF2B5EF4-FFF2-40B4-BE49-F238E27FC236}">
                <a16:creationId xmlns:a16="http://schemas.microsoft.com/office/drawing/2014/main" id="{31097322-B4FC-4C1A-9DC1-1B0C82E0F2FD}"/>
              </a:ext>
            </a:extLst>
          </p:cNvPr>
          <p:cNvPicPr>
            <a:picLocks noChangeAspect="1"/>
          </p:cNvPicPr>
          <p:nvPr/>
        </p:nvPicPr>
        <p:blipFill rotWithShape="1">
          <a:blip r:embed="rId2"/>
          <a:srcRect t="29741" b="30708"/>
          <a:stretch/>
        </p:blipFill>
        <p:spPr>
          <a:xfrm>
            <a:off x="4400550" y="387927"/>
            <a:ext cx="2914650" cy="621587"/>
          </a:xfrm>
          <a:prstGeom prst="rect">
            <a:avLst/>
          </a:prstGeom>
        </p:spPr>
      </p:pic>
    </p:spTree>
    <p:extLst>
      <p:ext uri="{BB962C8B-B14F-4D97-AF65-F5344CB8AC3E}">
        <p14:creationId xmlns:p14="http://schemas.microsoft.com/office/powerpoint/2010/main" val="1022510316"/>
      </p:ext>
    </p:extLst>
  </p:cSld>
  <p:clrMapOvr>
    <a:masterClrMapping/>
  </p:clrMapOvr>
  <mc:AlternateContent xmlns:mc="http://schemas.openxmlformats.org/markup-compatibility/2006" xmlns:p14="http://schemas.microsoft.com/office/powerpoint/2010/main">
    <mc:Choice Requires="p14">
      <p:transition spd="slow" p14:dur="2000" advTm="1654"/>
    </mc:Choice>
    <mc:Fallback xmlns="">
      <p:transition spd="slow" advTm="16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5FAE397B-7CC1-4926-8EE7-53DC174F279E}"/>
              </a:ext>
            </a:extLst>
          </p:cNvPr>
          <p:cNvSpPr txBox="1"/>
          <p:nvPr/>
        </p:nvSpPr>
        <p:spPr bwMode="gray">
          <a:xfrm>
            <a:off x="375178" y="1621829"/>
            <a:ext cx="5530321" cy="4941353"/>
          </a:xfrm>
          <a:prstGeom prst="rect">
            <a:avLst/>
          </a:prstGeom>
          <a:noFill/>
        </p:spPr>
        <p:txBody>
          <a:bodyPr wrap="square">
            <a:spAutoFit/>
          </a:bodyPr>
          <a:lstStyle/>
          <a:p>
            <a:pPr>
              <a:lnSpc>
                <a:spcPct val="130000"/>
              </a:lnSpc>
              <a:spcBef>
                <a:spcPts val="600"/>
              </a:spcBef>
            </a:pPr>
            <a:r>
              <a:rPr lang="en-US" sz="1300" b="1" dirty="0"/>
              <a:t>2. Diversify data sources to paint the full picture</a:t>
            </a:r>
          </a:p>
          <a:p>
            <a:pPr>
              <a:lnSpc>
                <a:spcPct val="130000"/>
              </a:lnSpc>
              <a:spcBef>
                <a:spcPts val="600"/>
              </a:spcBef>
            </a:pPr>
            <a:r>
              <a:rPr lang="en-US" sz="1200" dirty="0">
                <a:effectLst/>
                <a:ea typeface="Calibri" panose="020F0502020204030204" pitchFamily="34" charset="0"/>
                <a:cs typeface="Arial" panose="020B0604020202020204" pitchFamily="34" charset="0"/>
              </a:rPr>
              <a:t>Not all barriers to care can be surfaced through traditional, quantitative data sources. There are several reasons for this, such as patients who are not receiving care being underrepresented </a:t>
            </a:r>
            <a:r>
              <a:rPr lang="en-US" sz="1200" dirty="0">
                <a:ea typeface="Calibri" panose="020F0502020204030204" pitchFamily="34" charset="0"/>
                <a:cs typeface="Arial" panose="020B0604020202020204" pitchFamily="34" charset="0"/>
              </a:rPr>
              <a:t>in the data.</a:t>
            </a:r>
            <a:endParaRPr lang="en-US" sz="1200" strike="sngStrike" dirty="0">
              <a:effectLst/>
              <a:ea typeface="Calibri" panose="020F0502020204030204" pitchFamily="34" charset="0"/>
              <a:cs typeface="Arial" panose="020B0604020202020204" pitchFamily="34" charset="0"/>
            </a:endParaRPr>
          </a:p>
          <a:p>
            <a:pPr>
              <a:lnSpc>
                <a:spcPct val="130000"/>
              </a:lnSpc>
              <a:spcBef>
                <a:spcPts val="600"/>
              </a:spcBef>
            </a:pPr>
            <a:r>
              <a:rPr lang="en-US" sz="1200" dirty="0">
                <a:ea typeface="Calibri" panose="020F0502020204030204" pitchFamily="34" charset="0"/>
                <a:cs typeface="Arial" panose="020B0604020202020204" pitchFamily="34" charset="0"/>
              </a:rPr>
              <a:t>Additionally, </a:t>
            </a:r>
            <a:r>
              <a:rPr lang="en-US" sz="1200" dirty="0">
                <a:effectLst/>
                <a:ea typeface="Calibri" panose="020F0502020204030204" pitchFamily="34" charset="0"/>
                <a:cs typeface="Arial" panose="020B0604020202020204" pitchFamily="34" charset="0"/>
              </a:rPr>
              <a:t>quantitative data sources may identify a disparity, but they don’t tell you why that disparity exists. </a:t>
            </a:r>
            <a:r>
              <a:rPr lang="en-US" sz="1200" dirty="0">
                <a:ea typeface="Calibri" panose="020F0502020204030204" pitchFamily="34" charset="0"/>
                <a:cs typeface="Arial" panose="020B0604020202020204" pitchFamily="34" charset="0"/>
              </a:rPr>
              <a:t>To fully understand the “why” behind disparities, leaders must supplement quantitative data with qualitative insight. Collect these insights internally through channels like patient and family advisory councils, and externally through community advisory boards or community partnerships. </a:t>
            </a:r>
            <a:endParaRPr lang="en-US" sz="1200" dirty="0">
              <a:effectLst/>
              <a:ea typeface="Calibri" panose="020F0502020204030204" pitchFamily="34" charset="0"/>
              <a:cs typeface="Arial" panose="020B0604020202020204" pitchFamily="34" charset="0"/>
            </a:endParaRPr>
          </a:p>
          <a:p>
            <a:pPr>
              <a:lnSpc>
                <a:spcPct val="130000"/>
              </a:lnSpc>
              <a:spcBef>
                <a:spcPts val="600"/>
              </a:spcBef>
            </a:pPr>
            <a:r>
              <a:rPr lang="en-US" sz="1200" dirty="0">
                <a:ea typeface="Calibri" panose="020F0502020204030204" pitchFamily="34" charset="0"/>
                <a:cs typeface="Arial" panose="020B0604020202020204" pitchFamily="34" charset="0"/>
              </a:rPr>
              <a:t>P</a:t>
            </a:r>
            <a:r>
              <a:rPr lang="en-US" sz="1200" dirty="0">
                <a:effectLst/>
                <a:ea typeface="Calibri" panose="020F0502020204030204" pitchFamily="34" charset="0"/>
                <a:cs typeface="Arial" panose="020B0604020202020204" pitchFamily="34" charset="0"/>
              </a:rPr>
              <a:t>rograms and service lines </a:t>
            </a:r>
            <a:r>
              <a:rPr lang="en-US" sz="1200" dirty="0">
                <a:ea typeface="Calibri" panose="020F0502020204030204" pitchFamily="34" charset="0"/>
                <a:cs typeface="Arial" panose="020B0604020202020204" pitchFamily="34" charset="0"/>
              </a:rPr>
              <a:t>should</a:t>
            </a:r>
            <a:r>
              <a:rPr lang="en-US" sz="1200" dirty="0">
                <a:effectLst/>
                <a:ea typeface="Calibri" panose="020F0502020204030204" pitchFamily="34" charset="0"/>
                <a:cs typeface="Arial" panose="020B0604020202020204" pitchFamily="34" charset="0"/>
              </a:rPr>
              <a:t> also gather input from patients and referring </a:t>
            </a:r>
            <a:r>
              <a:rPr lang="en-US" sz="1200" dirty="0">
                <a:ea typeface="Calibri" panose="020F0502020204030204" pitchFamily="34" charset="0"/>
                <a:cs typeface="Arial" panose="020B0604020202020204" pitchFamily="34" charset="0"/>
              </a:rPr>
              <a:t>provider</a:t>
            </a:r>
            <a:r>
              <a:rPr lang="en-US" sz="1200" dirty="0">
                <a:effectLst/>
                <a:ea typeface="Calibri" panose="020F0502020204030204" pitchFamily="34" charset="0"/>
                <a:cs typeface="Arial" panose="020B0604020202020204" pitchFamily="34" charset="0"/>
              </a:rPr>
              <a:t>s to fully understand the root causes of barriers to treatment. </a:t>
            </a:r>
            <a:r>
              <a:rPr lang="en-US" sz="1200" dirty="0">
                <a:ea typeface="Calibri" panose="020F0502020204030204" pitchFamily="34" charset="0"/>
                <a:cs typeface="Arial" panose="020B0604020202020204" pitchFamily="34" charset="0"/>
              </a:rPr>
              <a:t>To do this, collect and analyze</a:t>
            </a:r>
            <a:r>
              <a:rPr lang="en-US" sz="1200" dirty="0"/>
              <a:t> qualitative data through feedback channels to better understand disparate outcomes across patient populations. In addition, survey communities to understand how inequitable community conditions impact health outcomes. Leveraging qualitative insights to supplement a deeper understanding of quantitative findings helps leaders discover where disparities exist and why they’re happening.</a:t>
            </a:r>
            <a:endParaRPr lang="en-US" sz="1200" dirty="0">
              <a:effectLst/>
              <a:ea typeface="Calibri" panose="020F0502020204030204" pitchFamily="34" charset="0"/>
              <a:cs typeface="Arial" panose="020B0604020202020204" pitchFamily="34" charset="0"/>
            </a:endParaRPr>
          </a:p>
          <a:p>
            <a:pPr>
              <a:spcBef>
                <a:spcPts val="600"/>
              </a:spcBef>
            </a:pPr>
            <a:r>
              <a:rPr lang="en-US" sz="1300" b="1" dirty="0"/>
              <a:t> </a:t>
            </a:r>
          </a:p>
        </p:txBody>
      </p:sp>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29" name="Text Placeholder 9">
            <a:extLst>
              <a:ext uri="{FF2B5EF4-FFF2-40B4-BE49-F238E27FC236}">
                <a16:creationId xmlns:a16="http://schemas.microsoft.com/office/drawing/2014/main" id="{F18497C0-6215-4AD8-BDB0-0FBCBDF9F562}"/>
              </a:ext>
            </a:extLst>
          </p:cNvPr>
          <p:cNvSpPr txBox="1">
            <a:spLocks/>
          </p:cNvSpPr>
          <p:nvPr/>
        </p:nvSpPr>
        <p:spPr bwMode="gray">
          <a:xfrm>
            <a:off x="5905499" y="9463827"/>
            <a:ext cx="1409701" cy="76944"/>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Advisory Board interviews and analysis. </a:t>
            </a:r>
          </a:p>
        </p:txBody>
      </p:sp>
      <p:sp>
        <p:nvSpPr>
          <p:cNvPr id="8" name="Text Placeholder 7">
            <a:extLst>
              <a:ext uri="{FF2B5EF4-FFF2-40B4-BE49-F238E27FC236}">
                <a16:creationId xmlns:a16="http://schemas.microsoft.com/office/drawing/2014/main" id="{BD194161-3A0D-4969-9D8E-483AC4FA36DC}"/>
              </a:ext>
            </a:extLst>
          </p:cNvPr>
          <p:cNvSpPr>
            <a:spLocks noGrp="1"/>
          </p:cNvSpPr>
          <p:nvPr>
            <p:ph type="body" sz="quarter" idx="13"/>
          </p:nvPr>
        </p:nvSpPr>
        <p:spPr>
          <a:xfrm>
            <a:off x="458899" y="959475"/>
            <a:ext cx="3609963" cy="138499"/>
          </a:xfrm>
        </p:spPr>
        <p:txBody>
          <a:bodyPr/>
          <a:lstStyle/>
          <a:p>
            <a:r>
              <a:rPr lang="en-US"/>
              <a:t>1. Establish a targeted, data-informed equity ambition</a:t>
            </a:r>
          </a:p>
        </p:txBody>
      </p:sp>
      <p:grpSp>
        <p:nvGrpSpPr>
          <p:cNvPr id="39" name="Group 38">
            <a:extLst>
              <a:ext uri="{FF2B5EF4-FFF2-40B4-BE49-F238E27FC236}">
                <a16:creationId xmlns:a16="http://schemas.microsoft.com/office/drawing/2014/main" id="{3CC60D88-BF6E-451E-8DD3-0F7071E406D4}"/>
              </a:ext>
            </a:extLst>
          </p:cNvPr>
          <p:cNvGrpSpPr/>
          <p:nvPr/>
        </p:nvGrpSpPr>
        <p:grpSpPr>
          <a:xfrm>
            <a:off x="200574" y="6318707"/>
            <a:ext cx="5889076" cy="1610704"/>
            <a:chOff x="4362040" y="4996965"/>
            <a:chExt cx="5889076" cy="1610704"/>
          </a:xfrm>
        </p:grpSpPr>
        <p:sp>
          <p:nvSpPr>
            <p:cNvPr id="40" name="TextBox 39">
              <a:extLst>
                <a:ext uri="{FF2B5EF4-FFF2-40B4-BE49-F238E27FC236}">
                  <a16:creationId xmlns:a16="http://schemas.microsoft.com/office/drawing/2014/main" id="{C8A0D3BE-F93D-49B9-A2B9-CCC56018113E}"/>
                </a:ext>
              </a:extLst>
            </p:cNvPr>
            <p:cNvSpPr txBox="1"/>
            <p:nvPr/>
          </p:nvSpPr>
          <p:spPr bwMode="gray">
            <a:xfrm>
              <a:off x="4362040" y="4996965"/>
              <a:ext cx="4528686" cy="276999"/>
            </a:xfrm>
            <a:prstGeom prst="rect">
              <a:avLst/>
            </a:prstGeom>
            <a:noFill/>
          </p:spPr>
          <p:txBody>
            <a:bodyPr wrap="square">
              <a:spAutoFit/>
            </a:bodyPr>
            <a:lstStyle/>
            <a:p>
              <a:pPr marL="228600" marR="0">
                <a:spcBef>
                  <a:spcPts val="0"/>
                </a:spcBef>
                <a:spcAft>
                  <a:spcPts val="0"/>
                </a:spcAft>
              </a:pPr>
              <a:r>
                <a:rPr lang="en-US" sz="1200" b="1">
                  <a:ea typeface="Calibri" panose="020F0502020204030204" pitchFamily="34" charset="0"/>
                  <a:cs typeface="Arial" panose="020B0604020202020204" pitchFamily="34" charset="0"/>
                </a:rPr>
                <a:t>F</a:t>
              </a:r>
              <a:r>
                <a:rPr lang="en-US" sz="1200" b="1">
                  <a:effectLst/>
                  <a:ea typeface="Calibri" panose="020F0502020204030204" pitchFamily="34" charset="0"/>
                  <a:cs typeface="Arial" panose="020B0604020202020204" pitchFamily="34" charset="0"/>
                </a:rPr>
                <a:t>orums to </a:t>
              </a:r>
              <a:r>
                <a:rPr lang="en-US" sz="1200" b="1">
                  <a:ea typeface="Calibri" panose="020F0502020204030204" pitchFamily="34" charset="0"/>
                  <a:cs typeface="Arial" panose="020B0604020202020204" pitchFamily="34" charset="0"/>
                </a:rPr>
                <a:t>collect qualitative data</a:t>
              </a:r>
              <a:r>
                <a:rPr lang="en-US" sz="1200" b="1">
                  <a:effectLst/>
                  <a:ea typeface="Calibri" panose="020F0502020204030204" pitchFamily="34" charset="0"/>
                  <a:cs typeface="Arial" panose="020B0604020202020204" pitchFamily="34" charset="0"/>
                </a:rPr>
                <a:t>:</a:t>
              </a:r>
              <a:endParaRPr lang="en-US" sz="1200">
                <a:effectLst/>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E5201A1-A485-4D2F-BA7E-DF1095292390}"/>
                </a:ext>
              </a:extLst>
            </p:cNvPr>
            <p:cNvSpPr txBox="1"/>
            <p:nvPr/>
          </p:nvSpPr>
          <p:spPr bwMode="gray">
            <a:xfrm>
              <a:off x="4671491" y="5339950"/>
              <a:ext cx="5579625" cy="1267719"/>
            </a:xfrm>
            <a:prstGeom prst="rect">
              <a:avLst/>
            </a:prstGeom>
            <a:noFill/>
          </p:spPr>
          <p:txBody>
            <a:bodyPr wrap="square" numCol="2">
              <a:spAutoFit/>
            </a:bodyPr>
            <a:lstStyle/>
            <a:p>
              <a:pPr>
                <a:lnSpc>
                  <a:spcPct val="130000"/>
                </a:lnSpc>
                <a:buClr>
                  <a:schemeClr val="accent6"/>
                </a:buClr>
              </a:pPr>
              <a:r>
                <a:rPr lang="en-US" sz="1200" b="1">
                  <a:ea typeface="Calibri" panose="020F0502020204030204" pitchFamily="34" charset="0"/>
                  <a:cs typeface="Arial" panose="020B0604020202020204" pitchFamily="34" charset="0"/>
                </a:rPr>
                <a:t>Internal forums </a:t>
              </a:r>
            </a:p>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Referring provider conversations </a:t>
              </a:r>
              <a:br>
                <a:rPr lang="en-US" sz="1200">
                  <a:ea typeface="Calibri" panose="020F0502020204030204" pitchFamily="34" charset="0"/>
                  <a:cs typeface="Arial" panose="020B0604020202020204" pitchFamily="34" charset="0"/>
                </a:rPr>
              </a:br>
              <a:r>
                <a:rPr lang="en-US" sz="1200">
                  <a:ea typeface="Calibri" panose="020F0502020204030204" pitchFamily="34" charset="0"/>
                  <a:cs typeface="Arial" panose="020B0604020202020204" pitchFamily="34" charset="0"/>
                </a:rPr>
                <a:t>or surveys</a:t>
              </a:r>
            </a:p>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Patient and family advisory boards</a:t>
              </a:r>
            </a:p>
            <a:p>
              <a:pPr>
                <a:lnSpc>
                  <a:spcPct val="130000"/>
                </a:lnSpc>
                <a:buClr>
                  <a:schemeClr val="accent6"/>
                </a:buClr>
              </a:pPr>
              <a:endParaRPr lang="en-US" sz="1200" b="1">
                <a:ea typeface="Calibri" panose="020F0502020204030204" pitchFamily="34" charset="0"/>
                <a:cs typeface="Arial" panose="020B0604020202020204" pitchFamily="34" charset="0"/>
              </a:endParaRPr>
            </a:p>
            <a:p>
              <a:pPr>
                <a:lnSpc>
                  <a:spcPct val="130000"/>
                </a:lnSpc>
                <a:buClr>
                  <a:schemeClr val="accent6"/>
                </a:buClr>
              </a:pPr>
              <a:r>
                <a:rPr lang="en-US" sz="1200" b="1">
                  <a:ea typeface="Calibri" panose="020F0502020204030204" pitchFamily="34" charset="0"/>
                  <a:cs typeface="Arial" panose="020B0604020202020204" pitchFamily="34" charset="0"/>
                </a:rPr>
                <a:t>External forums </a:t>
              </a:r>
            </a:p>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Community health needs assessments</a:t>
              </a:r>
            </a:p>
            <a:p>
              <a:pPr marL="171450" indent="-171450">
                <a:lnSpc>
                  <a:spcPct val="130000"/>
                </a:lnSpc>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Community advisory boards</a:t>
              </a:r>
            </a:p>
            <a:p>
              <a:pPr>
                <a:lnSpc>
                  <a:spcPct val="130000"/>
                </a:lnSpc>
                <a:buClr>
                  <a:schemeClr val="accent6"/>
                </a:buClr>
              </a:pPr>
              <a:endParaRPr lang="en-US" sz="1200">
                <a:effectLst/>
                <a:ea typeface="Calibri" panose="020F0502020204030204" pitchFamily="34" charset="0"/>
                <a:cs typeface="Arial" panose="020B0604020202020204" pitchFamily="34" charset="0"/>
              </a:endParaRPr>
            </a:p>
          </p:txBody>
        </p:sp>
        <p:cxnSp>
          <p:nvCxnSpPr>
            <p:cNvPr id="42" name="Straight Connector 41">
              <a:extLst>
                <a:ext uri="{FF2B5EF4-FFF2-40B4-BE49-F238E27FC236}">
                  <a16:creationId xmlns:a16="http://schemas.microsoft.com/office/drawing/2014/main" id="{C7EEFD95-EA35-4F82-8529-E04DA0862A30}"/>
                </a:ext>
              </a:extLst>
            </p:cNvPr>
            <p:cNvCxnSpPr/>
            <p:nvPr/>
          </p:nvCxnSpPr>
          <p:spPr bwMode="gray">
            <a:xfrm>
              <a:off x="4665608" y="5295959"/>
              <a:ext cx="5394960"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797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29" name="Text Placeholder 9">
            <a:extLst>
              <a:ext uri="{FF2B5EF4-FFF2-40B4-BE49-F238E27FC236}">
                <a16:creationId xmlns:a16="http://schemas.microsoft.com/office/drawing/2014/main" id="{F18497C0-6215-4AD8-BDB0-0FBCBDF9F562}"/>
              </a:ext>
            </a:extLst>
          </p:cNvPr>
          <p:cNvSpPr txBox="1">
            <a:spLocks/>
          </p:cNvSpPr>
          <p:nvPr/>
        </p:nvSpPr>
        <p:spPr bwMode="gray">
          <a:xfrm>
            <a:off x="5905499" y="9463827"/>
            <a:ext cx="1409701" cy="76944"/>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Advisory Board interviews and analysis. </a:t>
            </a:r>
          </a:p>
        </p:txBody>
      </p:sp>
      <p:sp>
        <p:nvSpPr>
          <p:cNvPr id="58" name="Text Placeholder 2">
            <a:extLst>
              <a:ext uri="{FF2B5EF4-FFF2-40B4-BE49-F238E27FC236}">
                <a16:creationId xmlns:a16="http://schemas.microsoft.com/office/drawing/2014/main" id="{CD608A23-1DC6-47C7-AAE3-856520A729AF}"/>
              </a:ext>
            </a:extLst>
          </p:cNvPr>
          <p:cNvSpPr txBox="1">
            <a:spLocks/>
          </p:cNvSpPr>
          <p:nvPr/>
        </p:nvSpPr>
        <p:spPr bwMode="gray">
          <a:xfrm>
            <a:off x="458899" y="959475"/>
            <a:ext cx="3609963" cy="138499"/>
          </a:xfrm>
          <a:prstGeom prst="rect">
            <a:avLst/>
          </a:prstGeom>
        </p:spPr>
        <p:txBody>
          <a:bodyPr vert="horz" wrap="none" lIns="0" tIns="0" rIns="0" bIns="0" rtlCol="0" anchor="ctr" anchorCtr="0">
            <a:spAutoFit/>
          </a:bodyPr>
          <a:lstStyle>
            <a:lvl1pPr marL="0" indent="0" algn="l" defTabSz="1018879" rtl="0" eaLnBrk="1" latinLnBrk="0" hangingPunct="1">
              <a:lnSpc>
                <a:spcPct val="100000"/>
              </a:lnSpc>
              <a:spcBef>
                <a:spcPts val="600"/>
              </a:spcBef>
              <a:buClr>
                <a:schemeClr val="accent6"/>
              </a:buClr>
              <a:buFont typeface="Arial" pitchFamily="34" charset="0"/>
              <a:buNone/>
              <a:defRPr sz="900" b="0" kern="1200" cap="all" baseline="0">
                <a:ln w="1270">
                  <a:noFill/>
                </a:ln>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000" b="1" kern="1200">
                <a:solidFill>
                  <a:schemeClr val="accent6"/>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000" b="1" kern="1200">
                <a:solidFill>
                  <a:schemeClr val="accent6"/>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000" b="1" kern="1200">
                <a:solidFill>
                  <a:schemeClr val="accent6"/>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000" b="1" kern="1200" baseline="0">
                <a:solidFill>
                  <a:schemeClr val="accent6"/>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1. Establish a targeted, data-informed equity ambition</a:t>
            </a:r>
          </a:p>
        </p:txBody>
      </p:sp>
      <p:sp>
        <p:nvSpPr>
          <p:cNvPr id="59" name="Text Placeholder 4">
            <a:extLst>
              <a:ext uri="{FF2B5EF4-FFF2-40B4-BE49-F238E27FC236}">
                <a16:creationId xmlns:a16="http://schemas.microsoft.com/office/drawing/2014/main" id="{4C4702E9-3226-4C59-8D1D-E801FFC1CF9C}"/>
              </a:ext>
            </a:extLst>
          </p:cNvPr>
          <p:cNvSpPr txBox="1">
            <a:spLocks/>
          </p:cNvSpPr>
          <p:nvPr/>
        </p:nvSpPr>
        <p:spPr bwMode="gray">
          <a:xfrm>
            <a:off x="457199" y="9475044"/>
            <a:ext cx="2632075" cy="76944"/>
          </a:xfrm>
          <a:prstGeom prst="rect">
            <a:avLst/>
          </a:prstGeom>
        </p:spPr>
        <p:txBody>
          <a:bodyPr vert="horz" wrap="square" lIns="0" tIns="0" rIns="0" bIns="0" rtlCol="0" anchor="b" anchorCtr="0">
            <a:spAutoFit/>
          </a:bodyPr>
          <a:lstStyle>
            <a:lvl1pPr marL="91440" indent="-91440" algn="l" defTabSz="1018879" rtl="0" eaLnBrk="1" latinLnBrk="0" hangingPunct="1">
              <a:lnSpc>
                <a:spcPct val="100000"/>
              </a:lnSpc>
              <a:spcBef>
                <a:spcPts val="100"/>
              </a:spcBef>
              <a:buClr>
                <a:schemeClr val="accent3"/>
              </a:buClr>
              <a:buFont typeface="+mj-lt"/>
              <a:buAutoNum type="arabicPeriod"/>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Length of stay.</a:t>
            </a:r>
          </a:p>
        </p:txBody>
      </p:sp>
      <p:sp>
        <p:nvSpPr>
          <p:cNvPr id="60" name="TextBox 59">
            <a:extLst>
              <a:ext uri="{FF2B5EF4-FFF2-40B4-BE49-F238E27FC236}">
                <a16:creationId xmlns:a16="http://schemas.microsoft.com/office/drawing/2014/main" id="{9B0DAD0B-185F-4D35-824E-78128F6EB700}"/>
              </a:ext>
            </a:extLst>
          </p:cNvPr>
          <p:cNvSpPr txBox="1"/>
          <p:nvPr/>
        </p:nvSpPr>
        <p:spPr bwMode="gray">
          <a:xfrm>
            <a:off x="375156" y="1621977"/>
            <a:ext cx="5468936" cy="3380028"/>
          </a:xfrm>
          <a:prstGeom prst="rect">
            <a:avLst/>
          </a:prstGeom>
          <a:noFill/>
        </p:spPr>
        <p:txBody>
          <a:bodyPr wrap="square">
            <a:spAutoFit/>
          </a:bodyPr>
          <a:lstStyle/>
          <a:p>
            <a:pPr>
              <a:lnSpc>
                <a:spcPct val="130000"/>
              </a:lnSpc>
              <a:spcBef>
                <a:spcPts val="600"/>
              </a:spcBef>
            </a:pPr>
            <a:r>
              <a:rPr lang="en-US" sz="1300" b="1" dirty="0"/>
              <a:t>3. Incorporate data into a deliberate strategy for improving equity</a:t>
            </a:r>
          </a:p>
          <a:p>
            <a:pPr>
              <a:lnSpc>
                <a:spcPct val="130000"/>
              </a:lnSpc>
              <a:spcBef>
                <a:spcPts val="600"/>
              </a:spcBef>
            </a:pPr>
            <a:r>
              <a:rPr lang="en-US" sz="1200" dirty="0"/>
              <a:t>Gathering data and feedback is the first step, but to produce meaningful health equity measurements, you need to incorporate your findings into an intentional strategy. </a:t>
            </a:r>
            <a:r>
              <a:rPr lang="en-US" sz="1200" dirty="0">
                <a:effectLst/>
                <a:ea typeface="Calibri" panose="020F0502020204030204" pitchFamily="34" charset="0"/>
                <a:cs typeface="Arial" panose="020B0604020202020204" pitchFamily="34" charset="0"/>
              </a:rPr>
              <a:t>Programs should set specific, actionable, and measurable short- and long-term </a:t>
            </a:r>
            <a:r>
              <a:rPr lang="en-US" sz="1200" dirty="0">
                <a:ea typeface="Calibri" panose="020F0502020204030204" pitchFamily="34" charset="0"/>
                <a:cs typeface="Arial" panose="020B0604020202020204" pitchFamily="34" charset="0"/>
              </a:rPr>
              <a:t>goals that focus on the disparities you’ve identified</a:t>
            </a:r>
            <a:r>
              <a:rPr lang="en-US" sz="1200" dirty="0">
                <a:effectLst/>
                <a:ea typeface="Calibri" panose="020F0502020204030204" pitchFamily="34" charset="0"/>
                <a:cs typeface="Arial" panose="020B0604020202020204" pitchFamily="34" charset="0"/>
              </a:rPr>
              <a:t>. Consider designing tools such as dashboards to track </a:t>
            </a:r>
            <a:r>
              <a:rPr lang="en-US" sz="1200" dirty="0">
                <a:ea typeface="Calibri" panose="020F0502020204030204" pitchFamily="34" charset="0"/>
                <a:cs typeface="Arial" panose="020B0604020202020204" pitchFamily="34" charset="0"/>
              </a:rPr>
              <a:t>metrics and demonstrate progress over time. </a:t>
            </a:r>
            <a:endParaRPr lang="en-US" sz="1200" dirty="0">
              <a:effectLst/>
              <a:ea typeface="Calibri" panose="020F0502020204030204" pitchFamily="34" charset="0"/>
              <a:cs typeface="Arial" panose="020B0604020202020204" pitchFamily="34" charset="0"/>
            </a:endParaRPr>
          </a:p>
          <a:p>
            <a:pPr>
              <a:lnSpc>
                <a:spcPct val="130000"/>
              </a:lnSpc>
              <a:spcBef>
                <a:spcPts val="600"/>
              </a:spcBef>
            </a:pPr>
            <a:r>
              <a:rPr lang="en-US" sz="1200" dirty="0">
                <a:ea typeface="Calibri" panose="020F0502020204030204" pitchFamily="34" charset="0"/>
                <a:cs typeface="Arial" panose="020B0604020202020204" pitchFamily="34" charset="0"/>
              </a:rPr>
              <a:t>When setting short-term goals, seek opportunities that are lower cost, require fewer resources, and are achievable in the near-term. Achievable short-term goals can boost your staff's confidence in your health equity strategy and engage them in long-term efforts. Long-term goals should aim to improve outcomes and address the root cause of disparities. </a:t>
            </a:r>
            <a:endParaRPr lang="en-US" sz="1200" dirty="0">
              <a:effectLst/>
              <a:ea typeface="Calibri" panose="020F0502020204030204" pitchFamily="34" charset="0"/>
              <a:cs typeface="Arial" panose="020B0604020202020204" pitchFamily="34" charset="0"/>
            </a:endParaRPr>
          </a:p>
          <a:p>
            <a:pPr>
              <a:lnSpc>
                <a:spcPct val="130000"/>
              </a:lnSpc>
            </a:pPr>
            <a:endParaRPr lang="en-US" sz="1300" b="1" dirty="0"/>
          </a:p>
        </p:txBody>
      </p:sp>
      <p:grpSp>
        <p:nvGrpSpPr>
          <p:cNvPr id="62" name="Group 61">
            <a:extLst>
              <a:ext uri="{FF2B5EF4-FFF2-40B4-BE49-F238E27FC236}">
                <a16:creationId xmlns:a16="http://schemas.microsoft.com/office/drawing/2014/main" id="{AB34C7CA-2EF9-4C22-879E-2D1EAA32535D}"/>
              </a:ext>
            </a:extLst>
          </p:cNvPr>
          <p:cNvGrpSpPr/>
          <p:nvPr/>
        </p:nvGrpSpPr>
        <p:grpSpPr>
          <a:xfrm>
            <a:off x="235327" y="4802411"/>
            <a:ext cx="6114333" cy="1133858"/>
            <a:chOff x="4401796" y="5001374"/>
            <a:chExt cx="6114333" cy="1133858"/>
          </a:xfrm>
        </p:grpSpPr>
        <p:sp>
          <p:nvSpPr>
            <p:cNvPr id="63" name="TextBox 62">
              <a:extLst>
                <a:ext uri="{FF2B5EF4-FFF2-40B4-BE49-F238E27FC236}">
                  <a16:creationId xmlns:a16="http://schemas.microsoft.com/office/drawing/2014/main" id="{37838323-397D-4965-A60F-6778CEBD10F7}"/>
                </a:ext>
              </a:extLst>
            </p:cNvPr>
            <p:cNvSpPr txBox="1"/>
            <p:nvPr/>
          </p:nvSpPr>
          <p:spPr bwMode="gray">
            <a:xfrm>
              <a:off x="4401796" y="5001374"/>
              <a:ext cx="4528686" cy="276999"/>
            </a:xfrm>
            <a:prstGeom prst="rect">
              <a:avLst/>
            </a:prstGeom>
            <a:noFill/>
          </p:spPr>
          <p:txBody>
            <a:bodyPr wrap="square">
              <a:spAutoFit/>
            </a:bodyPr>
            <a:lstStyle/>
            <a:p>
              <a:pPr marL="228600" marR="0">
                <a:spcBef>
                  <a:spcPts val="0"/>
                </a:spcBef>
                <a:spcAft>
                  <a:spcPts val="0"/>
                </a:spcAft>
              </a:pPr>
              <a:r>
                <a:rPr lang="en-US" sz="1200" b="1">
                  <a:ea typeface="Calibri" panose="020F0502020204030204" pitchFamily="34" charset="0"/>
                  <a:cs typeface="Arial" panose="020B0604020202020204" pitchFamily="34" charset="0"/>
                </a:rPr>
                <a:t>F</a:t>
              </a:r>
              <a:r>
                <a:rPr lang="en-US" sz="1200" b="1">
                  <a:effectLst/>
                  <a:ea typeface="Calibri" panose="020F0502020204030204" pitchFamily="34" charset="0"/>
                  <a:cs typeface="Arial" panose="020B0604020202020204" pitchFamily="34" charset="0"/>
                </a:rPr>
                <a:t>orums to share dashboards:</a:t>
              </a:r>
              <a:endParaRPr lang="en-US" sz="1200">
                <a:effectLst/>
                <a:ea typeface="Calibri" panose="020F050202020403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2CFAC98-E01B-4A51-87E1-42C8DBD0B20C}"/>
                </a:ext>
              </a:extLst>
            </p:cNvPr>
            <p:cNvSpPr txBox="1"/>
            <p:nvPr/>
          </p:nvSpPr>
          <p:spPr bwMode="gray">
            <a:xfrm>
              <a:off x="4671491" y="5339950"/>
              <a:ext cx="5844638" cy="795282"/>
            </a:xfrm>
            <a:prstGeom prst="rect">
              <a:avLst/>
            </a:prstGeom>
            <a:noFill/>
          </p:spPr>
          <p:txBody>
            <a:bodyPr wrap="square" numCol="2">
              <a:spAutoFit/>
            </a:bodyPr>
            <a:lstStyle/>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Multidisciplinary weekly huddles </a:t>
              </a:r>
            </a:p>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Conversations with referring physicians</a:t>
              </a:r>
            </a:p>
            <a:p>
              <a:pPr>
                <a:lnSpc>
                  <a:spcPct val="130000"/>
                </a:lnSpc>
                <a:buClr>
                  <a:schemeClr val="accent6"/>
                </a:buClr>
              </a:pPr>
              <a:endParaRPr lang="en-US" sz="1200">
                <a:ea typeface="Calibri" panose="020F0502020204030204" pitchFamily="34" charset="0"/>
                <a:cs typeface="Arial" panose="020B0604020202020204" pitchFamily="34" charset="0"/>
              </a:endParaRPr>
            </a:p>
            <a:p>
              <a:pPr marL="171450" indent="-171450">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Program and/or service line</a:t>
              </a:r>
              <a:br>
                <a:rPr lang="en-US" sz="1200">
                  <a:effectLst/>
                  <a:ea typeface="Calibri" panose="020F0502020204030204" pitchFamily="34" charset="0"/>
                  <a:cs typeface="Arial" panose="020B0604020202020204" pitchFamily="34" charset="0"/>
                </a:rPr>
              </a:br>
              <a:r>
                <a:rPr lang="en-US" sz="1200">
                  <a:effectLst/>
                  <a:ea typeface="Calibri" panose="020F0502020204030204" pitchFamily="34" charset="0"/>
                  <a:cs typeface="Arial" panose="020B0604020202020204" pitchFamily="34" charset="0"/>
                </a:rPr>
                <a:t>leadership meetings</a:t>
              </a:r>
            </a:p>
            <a:p>
              <a:pPr>
                <a:lnSpc>
                  <a:spcPct val="130000"/>
                </a:lnSpc>
                <a:buClr>
                  <a:schemeClr val="accent6"/>
                </a:buClr>
              </a:pPr>
              <a:endParaRPr lang="en-US" sz="1200">
                <a:effectLst/>
                <a:ea typeface="Calibri" panose="020F050202020403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40766C1A-AC55-4E32-A3C0-7E85677ABD90}"/>
                </a:ext>
              </a:extLst>
            </p:cNvPr>
            <p:cNvCxnSpPr/>
            <p:nvPr/>
          </p:nvCxnSpPr>
          <p:spPr bwMode="gray">
            <a:xfrm>
              <a:off x="4697358" y="5295959"/>
              <a:ext cx="5394960"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A10B20A8-EE9D-4ABA-AA92-7A75EC3E9697}"/>
              </a:ext>
            </a:extLst>
          </p:cNvPr>
          <p:cNvSpPr txBox="1"/>
          <p:nvPr/>
        </p:nvSpPr>
        <p:spPr bwMode="gray">
          <a:xfrm>
            <a:off x="235327" y="5823536"/>
            <a:ext cx="5186251" cy="275653"/>
          </a:xfrm>
          <a:prstGeom prst="rect">
            <a:avLst/>
          </a:prstGeom>
          <a:noFill/>
        </p:spPr>
        <p:txBody>
          <a:bodyPr wrap="square">
            <a:spAutoFit/>
          </a:bodyPr>
          <a:lstStyle/>
          <a:p>
            <a:pPr marL="228600" marR="0">
              <a:lnSpc>
                <a:spcPct val="107000"/>
              </a:lnSpc>
              <a:spcBef>
                <a:spcPts val="0"/>
              </a:spcBef>
              <a:spcAft>
                <a:spcPts val="0"/>
              </a:spcAft>
            </a:pPr>
            <a:r>
              <a:rPr lang="en-US" sz="1200" b="1">
                <a:effectLst/>
                <a:ea typeface="Calibri" panose="020F0502020204030204" pitchFamily="34" charset="0"/>
                <a:cs typeface="Arial" panose="020B0604020202020204" pitchFamily="34" charset="0"/>
              </a:rPr>
              <a:t>Sample goals </a:t>
            </a:r>
            <a:r>
              <a:rPr lang="en-US" sz="1200" b="1">
                <a:ea typeface="Calibri" panose="020F0502020204030204" pitchFamily="34" charset="0"/>
                <a:cs typeface="Arial" panose="020B0604020202020204" pitchFamily="34" charset="0"/>
              </a:rPr>
              <a:t>to instill accountability and measure progress </a:t>
            </a:r>
            <a:endParaRPr lang="en-US" sz="1200">
              <a:effectLst/>
              <a:ea typeface="Calibri" panose="020F050202020403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1ED38366-6A06-4B51-9124-B41EC4A7C0EC}"/>
              </a:ext>
            </a:extLst>
          </p:cNvPr>
          <p:cNvSpPr/>
          <p:nvPr/>
        </p:nvSpPr>
        <p:spPr bwMode="gray">
          <a:xfrm>
            <a:off x="656874" y="6290074"/>
            <a:ext cx="5248626" cy="144367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68" name="Rectangle 67">
            <a:extLst>
              <a:ext uri="{FF2B5EF4-FFF2-40B4-BE49-F238E27FC236}">
                <a16:creationId xmlns:a16="http://schemas.microsoft.com/office/drawing/2014/main" id="{F6FA243F-1690-4F06-BB21-EEBEC6A390CC}"/>
              </a:ext>
            </a:extLst>
          </p:cNvPr>
          <p:cNvSpPr/>
          <p:nvPr/>
        </p:nvSpPr>
        <p:spPr bwMode="gray">
          <a:xfrm>
            <a:off x="656874" y="8032094"/>
            <a:ext cx="5248626" cy="1280029"/>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69" name="Rectangle 68">
            <a:extLst>
              <a:ext uri="{FF2B5EF4-FFF2-40B4-BE49-F238E27FC236}">
                <a16:creationId xmlns:a16="http://schemas.microsoft.com/office/drawing/2014/main" id="{D3A9A591-BEC0-4FCA-B758-9A6AA9E842B1}"/>
              </a:ext>
            </a:extLst>
          </p:cNvPr>
          <p:cNvSpPr/>
          <p:nvPr/>
        </p:nvSpPr>
        <p:spPr bwMode="gray">
          <a:xfrm>
            <a:off x="530889" y="6201052"/>
            <a:ext cx="2223253" cy="35216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70" name="Text Placeholder 2">
            <a:extLst>
              <a:ext uri="{FF2B5EF4-FFF2-40B4-BE49-F238E27FC236}">
                <a16:creationId xmlns:a16="http://schemas.microsoft.com/office/drawing/2014/main" id="{0DD7ECF3-C8E6-4D2F-9304-C819BC8A8ACC}"/>
              </a:ext>
            </a:extLst>
          </p:cNvPr>
          <p:cNvSpPr txBox="1">
            <a:spLocks/>
          </p:cNvSpPr>
          <p:nvPr/>
        </p:nvSpPr>
        <p:spPr bwMode="gray">
          <a:xfrm>
            <a:off x="1067372" y="6194850"/>
            <a:ext cx="2100886"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ea typeface="Calibri" panose="020F0502020204030204" pitchFamily="34" charset="0"/>
                <a:cs typeface="Arial" panose="020B0604020202020204" pitchFamily="34" charset="0"/>
              </a:rPr>
              <a:t>SHORT-TERM GOALS</a:t>
            </a:r>
          </a:p>
        </p:txBody>
      </p:sp>
      <p:pic>
        <p:nvPicPr>
          <p:cNvPr id="71" name="Picture 70" descr="Icon&#10;&#10;Description automatically generated">
            <a:extLst>
              <a:ext uri="{FF2B5EF4-FFF2-40B4-BE49-F238E27FC236}">
                <a16:creationId xmlns:a16="http://schemas.microsoft.com/office/drawing/2014/main" id="{E3760B28-C043-435C-8CA6-DE5821779ADA}"/>
              </a:ext>
            </a:extLst>
          </p:cNvPr>
          <p:cNvPicPr>
            <a:picLocks noChangeAspect="1"/>
          </p:cNvPicPr>
          <p:nvPr/>
        </p:nvPicPr>
        <p:blipFill>
          <a:blip r:embed="rId2"/>
          <a:stretch>
            <a:fillRect/>
          </a:stretch>
        </p:blipFill>
        <p:spPr>
          <a:xfrm>
            <a:off x="642060" y="6179596"/>
            <a:ext cx="322809" cy="311280"/>
          </a:xfrm>
          <a:prstGeom prst="rect">
            <a:avLst/>
          </a:prstGeom>
        </p:spPr>
      </p:pic>
      <p:sp>
        <p:nvSpPr>
          <p:cNvPr id="72" name="Rectangle 71">
            <a:extLst>
              <a:ext uri="{FF2B5EF4-FFF2-40B4-BE49-F238E27FC236}">
                <a16:creationId xmlns:a16="http://schemas.microsoft.com/office/drawing/2014/main" id="{549B3D0B-4311-40B6-BA47-D07FF5E589A3}"/>
              </a:ext>
            </a:extLst>
          </p:cNvPr>
          <p:cNvSpPr/>
          <p:nvPr/>
        </p:nvSpPr>
        <p:spPr bwMode="gray">
          <a:xfrm>
            <a:off x="575614" y="7920319"/>
            <a:ext cx="1889693" cy="36194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73" name="Text Placeholder 2">
            <a:extLst>
              <a:ext uri="{FF2B5EF4-FFF2-40B4-BE49-F238E27FC236}">
                <a16:creationId xmlns:a16="http://schemas.microsoft.com/office/drawing/2014/main" id="{4B9C1071-B0BC-4729-B30B-A28F8BDEF27D}"/>
              </a:ext>
            </a:extLst>
          </p:cNvPr>
          <p:cNvSpPr txBox="1">
            <a:spLocks/>
          </p:cNvSpPr>
          <p:nvPr/>
        </p:nvSpPr>
        <p:spPr bwMode="gray">
          <a:xfrm>
            <a:off x="920796" y="7908649"/>
            <a:ext cx="2100886"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ea typeface="Calibri" panose="020F0502020204030204" pitchFamily="34" charset="0"/>
                <a:cs typeface="Arial" panose="020B0604020202020204" pitchFamily="34" charset="0"/>
              </a:rPr>
              <a:t>LONG-TERM GOALS</a:t>
            </a:r>
          </a:p>
        </p:txBody>
      </p:sp>
      <p:pic>
        <p:nvPicPr>
          <p:cNvPr id="74" name="Picture 73" descr="Icon&#10;&#10;Description automatically generated">
            <a:extLst>
              <a:ext uri="{FF2B5EF4-FFF2-40B4-BE49-F238E27FC236}">
                <a16:creationId xmlns:a16="http://schemas.microsoft.com/office/drawing/2014/main" id="{012C5772-A57F-4289-85E1-F71083DE549C}"/>
              </a:ext>
            </a:extLst>
          </p:cNvPr>
          <p:cNvPicPr>
            <a:picLocks noChangeAspect="1"/>
          </p:cNvPicPr>
          <p:nvPr/>
        </p:nvPicPr>
        <p:blipFill>
          <a:blip r:embed="rId3"/>
          <a:stretch>
            <a:fillRect/>
          </a:stretch>
        </p:blipFill>
        <p:spPr>
          <a:xfrm>
            <a:off x="558489" y="7931353"/>
            <a:ext cx="276693" cy="311280"/>
          </a:xfrm>
          <a:prstGeom prst="rect">
            <a:avLst/>
          </a:prstGeom>
        </p:spPr>
      </p:pic>
      <p:sp>
        <p:nvSpPr>
          <p:cNvPr id="75" name="TextBox 74">
            <a:extLst>
              <a:ext uri="{FF2B5EF4-FFF2-40B4-BE49-F238E27FC236}">
                <a16:creationId xmlns:a16="http://schemas.microsoft.com/office/drawing/2014/main" id="{DE88A1DB-3949-40CF-BAAD-3686B8369C41}"/>
              </a:ext>
            </a:extLst>
          </p:cNvPr>
          <p:cNvSpPr txBox="1"/>
          <p:nvPr/>
        </p:nvSpPr>
        <p:spPr bwMode="gray">
          <a:xfrm>
            <a:off x="533131" y="6479406"/>
            <a:ext cx="5372368" cy="1181542"/>
          </a:xfrm>
          <a:prstGeom prst="rect">
            <a:avLst/>
          </a:prstGeom>
          <a:noFill/>
        </p:spPr>
        <p:txBody>
          <a:bodyPr wrap="square">
            <a:spAutoFit/>
          </a:bodyPr>
          <a:lstStyle/>
          <a:p>
            <a:pPr marL="400050" marR="0" indent="-171450">
              <a:lnSpc>
                <a:spcPct val="130000"/>
              </a:lnSpc>
              <a:spcBef>
                <a:spcPts val="600"/>
              </a:spcBef>
              <a:spcAft>
                <a:spcPts val="0"/>
              </a:spcAft>
              <a:buClr>
                <a:schemeClr val="accent6"/>
              </a:buClr>
              <a:buFont typeface="Wingdings" panose="05000000000000000000" pitchFamily="2" charset="2"/>
              <a:buChar char="q"/>
            </a:pPr>
            <a:r>
              <a:rPr lang="en-US" sz="1200">
                <a:effectLst/>
                <a:ea typeface="Calibri" panose="020F0502020204030204" pitchFamily="34" charset="0"/>
                <a:cs typeface="Arial" panose="020B0604020202020204" pitchFamily="34" charset="0"/>
              </a:rPr>
              <a:t>Improve access to interpreter services</a:t>
            </a:r>
            <a:endParaRPr lang="en-US" sz="1200">
              <a:ea typeface="Calibri" panose="020F0502020204030204" pitchFamily="34" charset="0"/>
              <a:cs typeface="Arial" panose="020B0604020202020204" pitchFamily="34" charset="0"/>
            </a:endParaRPr>
          </a:p>
          <a:p>
            <a:pPr marL="400050" indent="-171450">
              <a:lnSpc>
                <a:spcPct val="130000"/>
              </a:lnSpc>
              <a:spcBef>
                <a:spcPts val="600"/>
              </a:spcBef>
              <a:buClr>
                <a:schemeClr val="accent6"/>
              </a:buClr>
              <a:buFont typeface="Wingdings" panose="05000000000000000000" pitchFamily="2" charset="2"/>
              <a:buChar char="q"/>
            </a:pPr>
            <a:r>
              <a:rPr lang="en-US" sz="1200">
                <a:effectLst/>
                <a:ea typeface="Calibri" panose="020F0502020204030204" pitchFamily="34" charset="0"/>
                <a:cs typeface="Arial" panose="020B0604020202020204" pitchFamily="34" charset="0"/>
              </a:rPr>
              <a:t>Embed equity considerations into criteria for all decisions</a:t>
            </a:r>
          </a:p>
          <a:p>
            <a:pPr marL="400050" marR="0" indent="-171450">
              <a:lnSpc>
                <a:spcPct val="130000"/>
              </a:lnSpc>
              <a:spcBef>
                <a:spcPts val="600"/>
              </a:spcBef>
              <a:spcAft>
                <a:spcPts val="0"/>
              </a:spcAft>
              <a:buClr>
                <a:schemeClr val="accent6"/>
              </a:buClr>
              <a:buFont typeface="Wingdings" panose="05000000000000000000" pitchFamily="2" charset="2"/>
              <a:buChar char="q"/>
            </a:pPr>
            <a:r>
              <a:rPr lang="en-US" sz="1200">
                <a:effectLst/>
                <a:ea typeface="Calibri" panose="020F0502020204030204" pitchFamily="34" charset="0"/>
                <a:cs typeface="Arial" panose="020B0604020202020204" pitchFamily="34" charset="0"/>
              </a:rPr>
              <a:t>Expand provider outreach and community partnerships for TAVR education in underserved communities</a:t>
            </a:r>
          </a:p>
        </p:txBody>
      </p:sp>
      <p:sp>
        <p:nvSpPr>
          <p:cNvPr id="76" name="TextBox 75">
            <a:extLst>
              <a:ext uri="{FF2B5EF4-FFF2-40B4-BE49-F238E27FC236}">
                <a16:creationId xmlns:a16="http://schemas.microsoft.com/office/drawing/2014/main" id="{ABA9BEEE-D76C-4835-9813-94D5399023D4}"/>
              </a:ext>
            </a:extLst>
          </p:cNvPr>
          <p:cNvSpPr txBox="1"/>
          <p:nvPr/>
        </p:nvSpPr>
        <p:spPr bwMode="gray">
          <a:xfrm>
            <a:off x="558488" y="8224513"/>
            <a:ext cx="5347011" cy="1575496"/>
          </a:xfrm>
          <a:prstGeom prst="rect">
            <a:avLst/>
          </a:prstGeom>
          <a:noFill/>
        </p:spPr>
        <p:txBody>
          <a:bodyPr wrap="square">
            <a:spAutoFit/>
          </a:bodyPr>
          <a:lstStyle/>
          <a:p>
            <a:pPr marL="400050" marR="0" indent="-171450">
              <a:lnSpc>
                <a:spcPct val="130000"/>
              </a:lnSpc>
              <a:spcBef>
                <a:spcPts val="600"/>
              </a:spcBef>
              <a:spcAft>
                <a:spcPts val="0"/>
              </a:spcAft>
              <a:buClr>
                <a:schemeClr val="accent6"/>
              </a:buClr>
              <a:buFont typeface="Wingdings" panose="05000000000000000000" pitchFamily="2" charset="2"/>
              <a:buChar char="q"/>
            </a:pPr>
            <a:r>
              <a:rPr lang="en-US" sz="1200">
                <a:ea typeface="Calibri" panose="020F0502020204030204" pitchFamily="34" charset="0"/>
                <a:cs typeface="Arial" panose="020B0604020202020204" pitchFamily="34" charset="0"/>
              </a:rPr>
              <a:t>95% of eligible female patients referred to cardiology to discuss TAVR</a:t>
            </a:r>
            <a:endParaRPr lang="en-US" sz="1200">
              <a:effectLst/>
              <a:ea typeface="Calibri" panose="020F0502020204030204" pitchFamily="34" charset="0"/>
              <a:cs typeface="Arial" panose="020B0604020202020204" pitchFamily="34" charset="0"/>
            </a:endParaRPr>
          </a:p>
          <a:p>
            <a:pPr marL="400050" marR="0" indent="-171450">
              <a:lnSpc>
                <a:spcPct val="130000"/>
              </a:lnSpc>
              <a:spcBef>
                <a:spcPts val="600"/>
              </a:spcBef>
              <a:spcAft>
                <a:spcPts val="0"/>
              </a:spcAft>
              <a:buClr>
                <a:schemeClr val="accent6"/>
              </a:buClr>
              <a:buFont typeface="Wingdings" panose="05000000000000000000" pitchFamily="2" charset="2"/>
              <a:buChar char="q"/>
            </a:pPr>
            <a:r>
              <a:rPr lang="en-US" sz="1200">
                <a:ea typeface="Calibri" panose="020F0502020204030204" pitchFamily="34" charset="0"/>
                <a:cs typeface="Arial" panose="020B0604020202020204" pitchFamily="34" charset="0"/>
              </a:rPr>
              <a:t>5% reduction in mortality for Black patients following SAVR</a:t>
            </a:r>
          </a:p>
          <a:p>
            <a:pPr marL="400050" marR="0" indent="-171450">
              <a:lnSpc>
                <a:spcPct val="130000"/>
              </a:lnSpc>
              <a:spcBef>
                <a:spcPts val="600"/>
              </a:spcBef>
              <a:spcAft>
                <a:spcPts val="0"/>
              </a:spcAft>
              <a:buClr>
                <a:schemeClr val="accent6"/>
              </a:buClr>
              <a:buFont typeface="Wingdings" panose="05000000000000000000" pitchFamily="2" charset="2"/>
              <a:buChar char="q"/>
            </a:pPr>
            <a:r>
              <a:rPr lang="en-US" sz="1200">
                <a:ea typeface="Calibri" panose="020F0502020204030204" pitchFamily="34" charset="0"/>
                <a:cs typeface="Arial" panose="020B0604020202020204" pitchFamily="34" charset="0"/>
              </a:rPr>
              <a:t>10% reduction in LOS</a:t>
            </a:r>
            <a:r>
              <a:rPr lang="en-US" sz="1200" baseline="30000">
                <a:ea typeface="Calibri" panose="020F0502020204030204" pitchFamily="34" charset="0"/>
                <a:cs typeface="Arial" panose="020B0604020202020204" pitchFamily="34" charset="0"/>
              </a:rPr>
              <a:t>1</a:t>
            </a:r>
            <a:r>
              <a:rPr lang="en-US" sz="1200">
                <a:ea typeface="Calibri" panose="020F0502020204030204" pitchFamily="34" charset="0"/>
                <a:cs typeface="Arial" panose="020B0604020202020204" pitchFamily="34" charset="0"/>
              </a:rPr>
              <a:t> for Black and Hispanic patients following TAVR</a:t>
            </a:r>
          </a:p>
          <a:p>
            <a:pPr marL="400050" marR="0" indent="-171450">
              <a:lnSpc>
                <a:spcPct val="130000"/>
              </a:lnSpc>
              <a:spcBef>
                <a:spcPts val="600"/>
              </a:spcBef>
              <a:spcAft>
                <a:spcPts val="0"/>
              </a:spcAft>
              <a:buClr>
                <a:schemeClr val="accent6"/>
              </a:buClr>
              <a:buFont typeface="Wingdings" panose="05000000000000000000" pitchFamily="2" charset="2"/>
              <a:buChar char="q"/>
            </a:pPr>
            <a:endParaRPr lang="en-US" sz="1200">
              <a:ea typeface="Calibri" panose="020F0502020204030204" pitchFamily="34" charset="0"/>
              <a:cs typeface="Arial" panose="020B0604020202020204" pitchFamily="34" charset="0"/>
            </a:endParaRPr>
          </a:p>
          <a:p>
            <a:pPr marL="228600" marR="0">
              <a:lnSpc>
                <a:spcPct val="130000"/>
              </a:lnSpc>
              <a:spcBef>
                <a:spcPts val="600"/>
              </a:spcBef>
              <a:spcAft>
                <a:spcPts val="0"/>
              </a:spcAft>
              <a:buClr>
                <a:schemeClr val="accent6"/>
              </a:buClr>
            </a:pPr>
            <a:endParaRPr lang="en-US" sz="12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228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row: Right 31">
            <a:extLst>
              <a:ext uri="{FF2B5EF4-FFF2-40B4-BE49-F238E27FC236}">
                <a16:creationId xmlns:a16="http://schemas.microsoft.com/office/drawing/2014/main" id="{0A764E4E-5D2F-438C-B4D5-301D68626B65}"/>
              </a:ext>
            </a:extLst>
          </p:cNvPr>
          <p:cNvSpPr/>
          <p:nvPr/>
        </p:nvSpPr>
        <p:spPr bwMode="gray">
          <a:xfrm>
            <a:off x="1" y="3236913"/>
            <a:ext cx="7315200" cy="480159"/>
          </a:xfrm>
          <a:prstGeom prst="rightArrow">
            <a:avLst>
              <a:gd name="adj1" fmla="val 100000"/>
              <a:gd name="adj2" fmla="val 60231"/>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solidFill>
                <a:schemeClr val="accent2"/>
              </a:solidFill>
            </a:endParaRPr>
          </a:p>
        </p:txBody>
      </p:sp>
      <p:sp>
        <p:nvSpPr>
          <p:cNvPr id="3" name="Title 2">
            <a:extLst>
              <a:ext uri="{FF2B5EF4-FFF2-40B4-BE49-F238E27FC236}">
                <a16:creationId xmlns:a16="http://schemas.microsoft.com/office/drawing/2014/main" id="{53EF8670-5E73-4100-9E80-BE1875BB6E1C}"/>
              </a:ext>
            </a:extLst>
          </p:cNvPr>
          <p:cNvSpPr>
            <a:spLocks noGrp="1"/>
          </p:cNvSpPr>
          <p:nvPr>
            <p:ph type="title"/>
          </p:nvPr>
        </p:nvSpPr>
        <p:spPr>
          <a:xfrm flipH="1">
            <a:off x="1681163" y="1655492"/>
            <a:ext cx="5164667" cy="830997"/>
          </a:xfrm>
        </p:spPr>
        <p:txBody>
          <a:bodyPr/>
          <a:lstStyle/>
          <a:p>
            <a:r>
              <a:rPr lang="en-US"/>
              <a:t>Invest in solutions to patient access barriers </a:t>
            </a:r>
          </a:p>
        </p:txBody>
      </p:sp>
      <p:sp>
        <p:nvSpPr>
          <p:cNvPr id="4" name="Text Placeholder 3">
            <a:extLst>
              <a:ext uri="{FF2B5EF4-FFF2-40B4-BE49-F238E27FC236}">
                <a16:creationId xmlns:a16="http://schemas.microsoft.com/office/drawing/2014/main" id="{CB3EA7DE-1AB9-4E30-95DB-047C95B720C9}"/>
              </a:ext>
            </a:extLst>
          </p:cNvPr>
          <p:cNvSpPr>
            <a:spLocks noGrp="1"/>
          </p:cNvSpPr>
          <p:nvPr>
            <p:ph type="body" sz="quarter" idx="14"/>
          </p:nvPr>
        </p:nvSpPr>
        <p:spPr>
          <a:xfrm>
            <a:off x="481869" y="1551618"/>
            <a:ext cx="961802" cy="1136164"/>
          </a:xfrm>
        </p:spPr>
        <p:txBody>
          <a:bodyPr/>
          <a:lstStyle/>
          <a:p>
            <a:r>
              <a:rPr lang="en-US"/>
              <a:t>02</a:t>
            </a:r>
          </a:p>
        </p:txBody>
      </p:sp>
      <p:sp>
        <p:nvSpPr>
          <p:cNvPr id="10" name="Text Placeholder 4">
            <a:extLst>
              <a:ext uri="{FF2B5EF4-FFF2-40B4-BE49-F238E27FC236}">
                <a16:creationId xmlns:a16="http://schemas.microsoft.com/office/drawing/2014/main" id="{6706B53A-A84D-47D4-AB6E-6AEFE9B6DDC2}"/>
              </a:ext>
            </a:extLst>
          </p:cNvPr>
          <p:cNvSpPr>
            <a:spLocks noGrp="1"/>
          </p:cNvSpPr>
          <p:nvPr>
            <p:ph type="body" sz="quarter" idx="27"/>
          </p:nvPr>
        </p:nvSpPr>
        <p:spPr>
          <a:xfrm>
            <a:off x="2317196" y="9411255"/>
            <a:ext cx="5050350" cy="153888"/>
          </a:xfrm>
        </p:spPr>
        <p:txBody>
          <a:bodyPr/>
          <a:lstStyle/>
          <a:p>
            <a:r>
              <a:rPr lang="en-US"/>
              <a:t>Source: Otto et al., “</a:t>
            </a:r>
            <a:r>
              <a:rPr lang="en-US" b="0" i="0">
                <a:effectLst/>
                <a:latin typeface="Arial" panose="020B0604020202020204" pitchFamily="34" charset="0"/>
              </a:rPr>
              <a:t>2020 ACC/AHA Guideline for the Management of Valvular Heart Disease,” </a:t>
            </a:r>
            <a:r>
              <a:rPr lang="en-US" b="0" i="1">
                <a:effectLst/>
                <a:latin typeface="Arial" panose="020B0604020202020204" pitchFamily="34" charset="0"/>
              </a:rPr>
              <a:t>Circulation</a:t>
            </a:r>
            <a:r>
              <a:rPr lang="en-US" b="0" i="0">
                <a:effectLst/>
                <a:latin typeface="Arial" panose="020B0604020202020204" pitchFamily="34" charset="0"/>
              </a:rPr>
              <a:t>, 2021; </a:t>
            </a:r>
            <a:r>
              <a:rPr lang="en-US"/>
              <a:t>Tang et al., “Contemporary reasons and clinical outcomes for patients with severe, symptomatic aortic stenosis not undergoing aortic valve replacement,” </a:t>
            </a:r>
            <a:r>
              <a:rPr lang="en-US" i="1">
                <a:effectLst/>
              </a:rPr>
              <a:t>Circulation: Cardiovascular Interventions</a:t>
            </a:r>
            <a:r>
              <a:rPr lang="en-US" i="0">
                <a:effectLst/>
              </a:rPr>
              <a:t>, 2018;</a:t>
            </a:r>
            <a:r>
              <a:rPr lang="en-US"/>
              <a:t> Advisory Board interviews and analysis.</a:t>
            </a:r>
          </a:p>
        </p:txBody>
      </p:sp>
      <p:sp>
        <p:nvSpPr>
          <p:cNvPr id="14" name="TextBox 13">
            <a:extLst>
              <a:ext uri="{FF2B5EF4-FFF2-40B4-BE49-F238E27FC236}">
                <a16:creationId xmlns:a16="http://schemas.microsoft.com/office/drawing/2014/main" id="{3041DF8B-7468-4D08-A2C5-6278A1093386}"/>
              </a:ext>
            </a:extLst>
          </p:cNvPr>
          <p:cNvSpPr txBox="1"/>
          <p:nvPr/>
        </p:nvSpPr>
        <p:spPr bwMode="gray">
          <a:xfrm>
            <a:off x="6281305" y="377389"/>
            <a:ext cx="1033896" cy="123111"/>
          </a:xfrm>
          <a:prstGeom prst="rect">
            <a:avLst/>
          </a:prstGeom>
          <a:solidFill>
            <a:schemeClr val="tx1"/>
          </a:solidFill>
        </p:spPr>
        <p:txBody>
          <a:bodyPr wrap="square" lIns="0" tIns="0" rIns="0" bIns="0" rtlCol="0">
            <a:spAutoFit/>
          </a:bodyPr>
          <a:lstStyle/>
          <a:p>
            <a:pPr>
              <a:spcBef>
                <a:spcPts val="500"/>
              </a:spcBef>
              <a:buClr>
                <a:schemeClr val="accent6"/>
              </a:buClr>
            </a:pPr>
            <a:r>
              <a:rPr lang="en-US" sz="800" b="1" dirty="0">
                <a:solidFill>
                  <a:schemeClr val="tx2"/>
                </a:solidFill>
              </a:rPr>
              <a:t>RESEARCH REPORT</a:t>
            </a:r>
          </a:p>
        </p:txBody>
      </p:sp>
      <p:sp>
        <p:nvSpPr>
          <p:cNvPr id="13" name="Footer Placeholder 4">
            <a:extLst>
              <a:ext uri="{FF2B5EF4-FFF2-40B4-BE49-F238E27FC236}">
                <a16:creationId xmlns:a16="http://schemas.microsoft.com/office/drawing/2014/main" id="{CBA7555D-671D-46A2-9916-87BF0244D37C}"/>
              </a:ext>
            </a:extLst>
          </p:cNvPr>
          <p:cNvSpPr>
            <a:spLocks noGrp="1"/>
          </p:cNvSpPr>
          <p:nvPr>
            <p:ph type="ftr" sz="quarter" idx="3"/>
          </p:nvPr>
        </p:nvSpPr>
        <p:spPr>
          <a:xfrm>
            <a:off x="4190949" y="517629"/>
            <a:ext cx="3124252" cy="110800"/>
          </a:xfrm>
        </p:spPr>
        <p:txBody>
          <a:bodyPr/>
          <a:lstStyle/>
          <a:p>
            <a:r>
              <a:rPr lang="en-US" dirty="0"/>
              <a:t>Roadmap to Advancing Equity Within Your Structural Heart Program</a:t>
            </a:r>
          </a:p>
        </p:txBody>
      </p:sp>
      <p:grpSp>
        <p:nvGrpSpPr>
          <p:cNvPr id="11" name="Group 10">
            <a:extLst>
              <a:ext uri="{FF2B5EF4-FFF2-40B4-BE49-F238E27FC236}">
                <a16:creationId xmlns:a16="http://schemas.microsoft.com/office/drawing/2014/main" id="{2D11A597-3A2F-4378-A91F-653046E4C9D6}"/>
              </a:ext>
            </a:extLst>
          </p:cNvPr>
          <p:cNvGrpSpPr/>
          <p:nvPr/>
        </p:nvGrpSpPr>
        <p:grpSpPr>
          <a:xfrm>
            <a:off x="457200" y="3251126"/>
            <a:ext cx="6176585" cy="463719"/>
            <a:chOff x="593820" y="7718631"/>
            <a:chExt cx="6176585" cy="463719"/>
          </a:xfrm>
        </p:grpSpPr>
        <p:grpSp>
          <p:nvGrpSpPr>
            <p:cNvPr id="12" name="Group 11">
              <a:extLst>
                <a:ext uri="{FF2B5EF4-FFF2-40B4-BE49-F238E27FC236}">
                  <a16:creationId xmlns:a16="http://schemas.microsoft.com/office/drawing/2014/main" id="{BD4463AF-BD06-42C6-A19A-B23C42C26137}"/>
                </a:ext>
              </a:extLst>
            </p:cNvPr>
            <p:cNvGrpSpPr/>
            <p:nvPr/>
          </p:nvGrpSpPr>
          <p:grpSpPr>
            <a:xfrm>
              <a:off x="1112713" y="7759482"/>
              <a:ext cx="5657692" cy="384953"/>
              <a:chOff x="1006942" y="2720664"/>
              <a:chExt cx="5657692" cy="384953"/>
            </a:xfrm>
          </p:grpSpPr>
          <p:sp>
            <p:nvSpPr>
              <p:cNvPr id="18" name="TextBox 17">
                <a:extLst>
                  <a:ext uri="{FF2B5EF4-FFF2-40B4-BE49-F238E27FC236}">
                    <a16:creationId xmlns:a16="http://schemas.microsoft.com/office/drawing/2014/main" id="{7261A082-D3DB-4A9D-A2F6-B019C33090BD}"/>
                  </a:ext>
                </a:extLst>
              </p:cNvPr>
              <p:cNvSpPr txBox="1"/>
              <p:nvPr/>
            </p:nvSpPr>
            <p:spPr bwMode="gray">
              <a:xfrm>
                <a:off x="2458394" y="2833234"/>
                <a:ext cx="4206240" cy="184666"/>
              </a:xfrm>
              <a:prstGeom prst="rect">
                <a:avLst/>
              </a:prstGeom>
              <a:noFill/>
            </p:spPr>
            <p:txBody>
              <a:bodyPr wrap="square" lIns="0" tIns="0" rIns="0" bIns="0" rtlCol="0">
                <a:spAutoFit/>
              </a:bodyPr>
              <a:lstStyle/>
              <a:p>
                <a:r>
                  <a:rPr lang="en-US" sz="1200"/>
                  <a:t>Social needs and community outreach, holistic care</a:t>
                </a:r>
                <a:endParaRPr lang="en-US" sz="1200">
                  <a:solidFill>
                    <a:srgbClr val="333E48"/>
                  </a:solidFill>
                </a:endParaRPr>
              </a:p>
            </p:txBody>
          </p:sp>
          <p:sp>
            <p:nvSpPr>
              <p:cNvPr id="19" name="TextBox 18">
                <a:extLst>
                  <a:ext uri="{FF2B5EF4-FFF2-40B4-BE49-F238E27FC236}">
                    <a16:creationId xmlns:a16="http://schemas.microsoft.com/office/drawing/2014/main" id="{30DC461A-892A-4619-A4A1-C905BF99561A}"/>
                  </a:ext>
                </a:extLst>
              </p:cNvPr>
              <p:cNvSpPr txBox="1"/>
              <p:nvPr/>
            </p:nvSpPr>
            <p:spPr bwMode="gray">
              <a:xfrm>
                <a:off x="1006942" y="2745518"/>
                <a:ext cx="1230755" cy="360099"/>
              </a:xfrm>
              <a:prstGeom prst="rect">
                <a:avLst/>
              </a:prstGeom>
              <a:noFill/>
            </p:spPr>
            <p:txBody>
              <a:bodyPr wrap="square" lIns="0" tIns="0" rIns="0" bIns="0" rtlCol="0">
                <a:spAutoFit/>
              </a:bodyPr>
              <a:lstStyle/>
              <a:p>
                <a:pPr algn="ctr">
                  <a:lnSpc>
                    <a:spcPct val="90000"/>
                  </a:lnSpc>
                </a:pPr>
                <a:r>
                  <a:rPr lang="en-US" sz="1300" b="1" spc="50">
                    <a:solidFill>
                      <a:schemeClr val="accent5">
                        <a:lumMod val="75000"/>
                        <a:lumOff val="25000"/>
                      </a:schemeClr>
                    </a:solidFill>
                  </a:rPr>
                  <a:t>Dimensions of health equity</a:t>
                </a:r>
                <a:endParaRPr lang="en-US" sz="700" spc="50">
                  <a:solidFill>
                    <a:schemeClr val="accent5">
                      <a:lumMod val="75000"/>
                      <a:lumOff val="25000"/>
                    </a:schemeClr>
                  </a:solidFill>
                </a:endParaRPr>
              </a:p>
            </p:txBody>
          </p:sp>
          <p:cxnSp>
            <p:nvCxnSpPr>
              <p:cNvPr id="20" name="Straight Connector 19">
                <a:extLst>
                  <a:ext uri="{FF2B5EF4-FFF2-40B4-BE49-F238E27FC236}">
                    <a16:creationId xmlns:a16="http://schemas.microsoft.com/office/drawing/2014/main" id="{C5729B13-1B53-40DB-BC07-47987E910C2D}"/>
                  </a:ext>
                </a:extLst>
              </p:cNvPr>
              <p:cNvCxnSpPr/>
              <p:nvPr/>
            </p:nvCxnSpPr>
            <p:spPr bwMode="gray">
              <a:xfrm>
                <a:off x="2348045" y="2720664"/>
                <a:ext cx="0" cy="38079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pic>
          <p:nvPicPr>
            <p:cNvPr id="17" name="Picture 16" descr="Icon&#10;&#10;Description automatically generated">
              <a:extLst>
                <a:ext uri="{FF2B5EF4-FFF2-40B4-BE49-F238E27FC236}">
                  <a16:creationId xmlns:a16="http://schemas.microsoft.com/office/drawing/2014/main" id="{B35C3F30-EE89-4C66-A62C-63C79AE0F4B0}"/>
                </a:ext>
              </a:extLst>
            </p:cNvPr>
            <p:cNvPicPr>
              <a:picLocks noChangeAspect="1"/>
            </p:cNvPicPr>
            <p:nvPr/>
          </p:nvPicPr>
          <p:blipFill>
            <a:blip r:embed="rId2"/>
            <a:stretch>
              <a:fillRect/>
            </a:stretch>
          </p:blipFill>
          <p:spPr>
            <a:xfrm>
              <a:off x="593820" y="7718631"/>
              <a:ext cx="463719" cy="463719"/>
            </a:xfrm>
            <a:prstGeom prst="rect">
              <a:avLst/>
            </a:prstGeom>
          </p:spPr>
        </p:pic>
      </p:grpSp>
      <p:sp>
        <p:nvSpPr>
          <p:cNvPr id="24" name="TextBox 23">
            <a:extLst>
              <a:ext uri="{FF2B5EF4-FFF2-40B4-BE49-F238E27FC236}">
                <a16:creationId xmlns:a16="http://schemas.microsoft.com/office/drawing/2014/main" id="{291C2ABB-3084-4678-9A57-5FE673A77EC4}"/>
              </a:ext>
            </a:extLst>
          </p:cNvPr>
          <p:cNvSpPr txBox="1"/>
          <p:nvPr/>
        </p:nvSpPr>
        <p:spPr bwMode="gray">
          <a:xfrm>
            <a:off x="647833" y="8353677"/>
            <a:ext cx="674858" cy="430887"/>
          </a:xfrm>
          <a:prstGeom prst="rect">
            <a:avLst/>
          </a:prstGeom>
          <a:noFill/>
        </p:spPr>
        <p:txBody>
          <a:bodyPr wrap="square" lIns="0" tIns="0" rIns="0" bIns="0" rtlCol="0">
            <a:spAutoFit/>
          </a:bodyPr>
          <a:lstStyle/>
          <a:p>
            <a:pPr>
              <a:spcBef>
                <a:spcPts val="500"/>
              </a:spcBef>
              <a:buClr>
                <a:schemeClr val="accent6"/>
              </a:buClr>
            </a:pPr>
            <a:r>
              <a:rPr lang="en-US" sz="2800">
                <a:solidFill>
                  <a:schemeClr val="accent6"/>
                </a:solidFill>
                <a:latin typeface="+mj-lt"/>
              </a:rPr>
              <a:t>45%</a:t>
            </a:r>
          </a:p>
        </p:txBody>
      </p:sp>
      <p:sp>
        <p:nvSpPr>
          <p:cNvPr id="26" name="TextBox 25">
            <a:extLst>
              <a:ext uri="{FF2B5EF4-FFF2-40B4-BE49-F238E27FC236}">
                <a16:creationId xmlns:a16="http://schemas.microsoft.com/office/drawing/2014/main" id="{5B06D596-2B34-45EA-B07A-3B7C1F80AFD6}"/>
              </a:ext>
            </a:extLst>
          </p:cNvPr>
          <p:cNvSpPr txBox="1"/>
          <p:nvPr/>
        </p:nvSpPr>
        <p:spPr bwMode="gray">
          <a:xfrm>
            <a:off x="647833" y="8799999"/>
            <a:ext cx="1921800" cy="507831"/>
          </a:xfrm>
          <a:prstGeom prst="rect">
            <a:avLst/>
          </a:prstGeom>
          <a:noFill/>
        </p:spPr>
        <p:txBody>
          <a:bodyPr wrap="square" lIns="0" tIns="0" rIns="0" bIns="0" rtlCol="0">
            <a:spAutoFit/>
          </a:bodyPr>
          <a:lstStyle/>
          <a:p>
            <a:pPr>
              <a:spcBef>
                <a:spcPts val="500"/>
              </a:spcBef>
              <a:buClr>
                <a:schemeClr val="accent6"/>
              </a:buClr>
            </a:pPr>
            <a:r>
              <a:rPr lang="en-US" sz="1100"/>
              <a:t>Of potentially appropriate AVR candidates died within 1 year of not receiving treatment</a:t>
            </a:r>
          </a:p>
        </p:txBody>
      </p:sp>
      <p:sp>
        <p:nvSpPr>
          <p:cNvPr id="29" name="Rectangle 28">
            <a:extLst>
              <a:ext uri="{FF2B5EF4-FFF2-40B4-BE49-F238E27FC236}">
                <a16:creationId xmlns:a16="http://schemas.microsoft.com/office/drawing/2014/main" id="{1D31122D-48C8-4FF7-AA06-1BDD148E7539}"/>
              </a:ext>
            </a:extLst>
          </p:cNvPr>
          <p:cNvSpPr/>
          <p:nvPr/>
        </p:nvSpPr>
        <p:spPr bwMode="gray">
          <a:xfrm>
            <a:off x="457201" y="8189554"/>
            <a:ext cx="2199866" cy="118953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a:t>Alleviates workload and capacity constraints</a:t>
            </a:r>
            <a:endParaRPr lang="en-US" sz="1000">
              <a:solidFill>
                <a:schemeClr val="bg1"/>
              </a:solidFill>
            </a:endParaRPr>
          </a:p>
        </p:txBody>
      </p:sp>
      <p:sp>
        <p:nvSpPr>
          <p:cNvPr id="39" name="Rectangle 2">
            <a:extLst>
              <a:ext uri="{FF2B5EF4-FFF2-40B4-BE49-F238E27FC236}">
                <a16:creationId xmlns:a16="http://schemas.microsoft.com/office/drawing/2014/main" id="{9FDF5EEF-3747-41D9-844B-0438A4E1B656}"/>
              </a:ext>
            </a:extLst>
          </p:cNvPr>
          <p:cNvSpPr>
            <a:spLocks noChangeArrowheads="1"/>
          </p:cNvSpPr>
          <p:nvPr/>
        </p:nvSpPr>
        <p:spPr bwMode="auto">
          <a:xfrm>
            <a:off x="193451" y="8028522"/>
            <a:ext cx="2010136" cy="30745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a:t>           DATA SPOTLIGHT</a:t>
            </a:r>
            <a:endParaRPr kumimoji="0" lang="en-US" altLang="en-US" sz="1200" b="0" i="0" u="none" strike="noStrike" cap="none" normalizeH="0" baseline="0">
              <a:ln>
                <a:noFill/>
              </a:ln>
              <a:solidFill>
                <a:schemeClr val="tx1"/>
              </a:solidFill>
              <a:effectLst/>
            </a:endParaRPr>
          </a:p>
        </p:txBody>
      </p:sp>
      <p:pic>
        <p:nvPicPr>
          <p:cNvPr id="40" name="Picture 39" descr="Icon&#10;&#10;Description automatically generated">
            <a:extLst>
              <a:ext uri="{FF2B5EF4-FFF2-40B4-BE49-F238E27FC236}">
                <a16:creationId xmlns:a16="http://schemas.microsoft.com/office/drawing/2014/main" id="{D1B3C92D-0996-4DEC-8A8A-A1DFD243E581}"/>
              </a:ext>
            </a:extLst>
          </p:cNvPr>
          <p:cNvPicPr>
            <a:picLocks noChangeAspect="1"/>
          </p:cNvPicPr>
          <p:nvPr/>
        </p:nvPicPr>
        <p:blipFill>
          <a:blip r:embed="rId3"/>
          <a:stretch>
            <a:fillRect/>
          </a:stretch>
        </p:blipFill>
        <p:spPr>
          <a:xfrm>
            <a:off x="481869" y="8090190"/>
            <a:ext cx="278014" cy="279006"/>
          </a:xfrm>
          <a:prstGeom prst="rect">
            <a:avLst/>
          </a:prstGeom>
        </p:spPr>
      </p:pic>
      <p:graphicFrame>
        <p:nvGraphicFramePr>
          <p:cNvPr id="43" name="Table 42">
            <a:extLst>
              <a:ext uri="{FF2B5EF4-FFF2-40B4-BE49-F238E27FC236}">
                <a16:creationId xmlns:a16="http://schemas.microsoft.com/office/drawing/2014/main" id="{B0B5903C-E176-44EA-9B5D-6524B8A30A8C}"/>
              </a:ext>
            </a:extLst>
          </p:cNvPr>
          <p:cNvGraphicFramePr>
            <a:graphicFrameLocks noGrp="1"/>
          </p:cNvGraphicFramePr>
          <p:nvPr>
            <p:extLst>
              <p:ext uri="{D42A27DB-BD31-4B8C-83A1-F6EECF244321}">
                <p14:modId xmlns:p14="http://schemas.microsoft.com/office/powerpoint/2010/main" val="1227161397"/>
              </p:ext>
            </p:extLst>
          </p:nvPr>
        </p:nvGraphicFramePr>
        <p:xfrm>
          <a:off x="2772654" y="8189553"/>
          <a:ext cx="4357191" cy="1203960"/>
        </p:xfrm>
        <a:graphic>
          <a:graphicData uri="http://schemas.openxmlformats.org/drawingml/2006/table">
            <a:tbl>
              <a:tblPr firstRow="1" bandRow="1">
                <a:tableStyleId>{2D5ABB26-0587-4C30-8999-92F81FD0307C}</a:tableStyleId>
              </a:tblPr>
              <a:tblGrid>
                <a:gridCol w="4357191">
                  <a:extLst>
                    <a:ext uri="{9D8B030D-6E8A-4147-A177-3AD203B41FA5}">
                      <a16:colId xmlns:a16="http://schemas.microsoft.com/office/drawing/2014/main" val="759194386"/>
                    </a:ext>
                  </a:extLst>
                </a:gridCol>
              </a:tblGrid>
              <a:tr h="753404">
                <a:tc>
                  <a:txBody>
                    <a:bodyPr/>
                    <a:lstStyle/>
                    <a:p>
                      <a:r>
                        <a:rPr lang="en-US" sz="1100" b="0" i="0" kern="1200">
                          <a:solidFill>
                            <a:schemeClr val="tx1"/>
                          </a:solidFill>
                          <a:effectLst/>
                          <a:latin typeface="+mj-lt"/>
                          <a:ea typeface="+mn-ea"/>
                          <a:cs typeface="+mn-cs"/>
                        </a:rPr>
                        <a:t>All patients with severe valvular heart disease being considered for valve intervention should be evaluated by a multidisciplinary team, with either referral to or consultation with a Primary or Comprehensive Valve Center.</a:t>
                      </a:r>
                      <a:endParaRPr lang="en-US" sz="1100" kern="1200">
                        <a:solidFill>
                          <a:schemeClr val="tx1"/>
                        </a:solidFill>
                        <a:effectLst/>
                        <a:latin typeface="+mj-lt"/>
                        <a:ea typeface="+mn-ea"/>
                        <a:cs typeface="+mn-cs"/>
                      </a:endParaRPr>
                    </a:p>
                  </a:txBody>
                  <a:tcPr marT="182880" marB="182880" anchor="ct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1762655"/>
                  </a:ext>
                </a:extLst>
              </a:tr>
              <a:tr h="249288">
                <a:tc>
                  <a:txBody>
                    <a:bodyPr/>
                    <a:lstStyle/>
                    <a:p>
                      <a:pPr>
                        <a:lnSpc>
                          <a:spcPct val="100000"/>
                        </a:lnSpc>
                        <a:spcBef>
                          <a:spcPts val="0"/>
                        </a:spcBef>
                      </a:pPr>
                      <a:r>
                        <a:rPr lang="en-US" sz="1000" b="1"/>
                        <a:t>ACC/AHA Guidelines for the Management of HVD</a:t>
                      </a:r>
                    </a:p>
                  </a:txBody>
                  <a:tcPr marT="0" marB="182880">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5296314"/>
                  </a:ext>
                </a:extLst>
              </a:tr>
            </a:tbl>
          </a:graphicData>
        </a:graphic>
      </p:graphicFrame>
      <p:sp>
        <p:nvSpPr>
          <p:cNvPr id="15" name="Text Placeholder 4">
            <a:extLst>
              <a:ext uri="{FF2B5EF4-FFF2-40B4-BE49-F238E27FC236}">
                <a16:creationId xmlns:a16="http://schemas.microsoft.com/office/drawing/2014/main" id="{D7025EC1-D016-4486-B90E-CC190B1F47F4}"/>
              </a:ext>
            </a:extLst>
          </p:cNvPr>
          <p:cNvSpPr>
            <a:spLocks noGrp="1"/>
          </p:cNvSpPr>
          <p:nvPr>
            <p:ph type="body" sz="quarter" idx="12"/>
          </p:nvPr>
        </p:nvSpPr>
        <p:spPr>
          <a:xfrm>
            <a:off x="481869" y="3789351"/>
            <a:ext cx="5423631" cy="4210063"/>
          </a:xfrm>
        </p:spPr>
        <p:txBody>
          <a:bodyPr vert="horz" wrap="square" lIns="0" tIns="0" rIns="0" bIns="0" rtlCol="0" anchor="t">
            <a:spAutoFit/>
          </a:bodyPr>
          <a:lstStyle/>
          <a:p>
            <a:pPr>
              <a:spcBef>
                <a:spcPts val="600"/>
              </a:spcBef>
            </a:pPr>
            <a:r>
              <a:rPr lang="en-US" dirty="0">
                <a:ea typeface="Calibri" panose="020F0502020204030204" pitchFamily="34" charset="0"/>
              </a:rPr>
              <a:t>U</a:t>
            </a:r>
            <a:r>
              <a:rPr lang="en-US" dirty="0">
                <a:effectLst/>
                <a:ea typeface="Calibri" panose="020F0502020204030204" pitchFamily="34" charset="0"/>
              </a:rPr>
              <a:t>p to two-thirds of symptomatic AS patients are not properly referred to care or have incomplete heart team evaluations. The reasons are multi-faceted and diverse. For example, patients may not receive a referral because of a lack of standardized</a:t>
            </a:r>
            <a:r>
              <a:rPr lang="en-US" dirty="0">
                <a:ea typeface="Calibri" panose="020F0502020204030204" pitchFamily="34" charset="0"/>
              </a:rPr>
              <a:t> protocols, symptom misclassification, and </a:t>
            </a:r>
            <a:r>
              <a:rPr lang="en-US" dirty="0">
                <a:effectLst/>
                <a:ea typeface="Calibri" panose="020F0502020204030204" pitchFamily="34" charset="0"/>
              </a:rPr>
              <a:t>subconscious biases that influence referral behavior. </a:t>
            </a:r>
          </a:p>
          <a:p>
            <a:pPr>
              <a:spcBef>
                <a:spcPts val="600"/>
              </a:spcBef>
            </a:pPr>
            <a:r>
              <a:rPr lang="en-US" dirty="0">
                <a:ea typeface="Calibri" panose="020F0502020204030204" pitchFamily="34" charset="0"/>
              </a:rPr>
              <a:t>Even for patients who are referred, structural barriers may limit utilization of  treatment. Patients can be</a:t>
            </a:r>
            <a:r>
              <a:rPr lang="en-US" dirty="0">
                <a:effectLst/>
                <a:ea typeface="Calibri" panose="020F0502020204030204" pitchFamily="34" charset="0"/>
              </a:rPr>
              <a:t> disconnected from the healthcare system due </a:t>
            </a:r>
            <a:r>
              <a:rPr lang="en-US" dirty="0">
                <a:ea typeface="Calibri" panose="020F0502020204030204" pitchFamily="34" charset="0"/>
              </a:rPr>
              <a:t>to uncertainty of how or when to seek care, mistrust about seeking care, </a:t>
            </a:r>
            <a:r>
              <a:rPr lang="en-US" dirty="0">
                <a:effectLst/>
                <a:ea typeface="Calibri" panose="020F0502020204030204" pitchFamily="34" charset="0"/>
              </a:rPr>
              <a:t>proximity to sites of care, lack of transportation, inability to take time away from work, financial constraints, and insurance status. Patients who face these barriers have limited opportunities to obtain AVR treatment. </a:t>
            </a:r>
          </a:p>
          <a:p>
            <a:pPr>
              <a:spcBef>
                <a:spcPts val="600"/>
              </a:spcBef>
            </a:pPr>
            <a:r>
              <a:rPr lang="en-US" dirty="0">
                <a:effectLst/>
                <a:ea typeface="Calibri" panose="020F0502020204030204" pitchFamily="34" charset="0"/>
              </a:rPr>
              <a:t>Programs may view these constraints as outside of their control. However, even before a patient visit, programs have an opportunity to partner with referring providers, community organizations, and other service lines to equitably improve access for patients who are underrepresented. </a:t>
            </a:r>
            <a:r>
              <a:rPr lang="en-US" dirty="0">
                <a:ea typeface="Calibri" panose="020F0502020204030204" pitchFamily="34" charset="0"/>
              </a:rPr>
              <a:t>B</a:t>
            </a:r>
            <a:r>
              <a:rPr lang="en-US" dirty="0">
                <a:effectLst/>
                <a:ea typeface="Calibri" panose="020F0502020204030204" pitchFamily="34" charset="0"/>
              </a:rPr>
              <a:t>y addressing barriers, programs can advance equity while capturing more patients, competing in new markets, and growing </a:t>
            </a:r>
            <a:r>
              <a:rPr lang="en-US" dirty="0">
                <a:ea typeface="Calibri" panose="020F0502020204030204" pitchFamily="34" charset="0"/>
              </a:rPr>
              <a:t>volumes. </a:t>
            </a:r>
            <a:endParaRPr lang="en-US" dirty="0">
              <a:cs typeface="Arial"/>
            </a:endParaRPr>
          </a:p>
        </p:txBody>
      </p:sp>
    </p:spTree>
    <p:extLst>
      <p:ext uri="{BB962C8B-B14F-4D97-AF65-F5344CB8AC3E}">
        <p14:creationId xmlns:p14="http://schemas.microsoft.com/office/powerpoint/2010/main" val="323896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9" y="1120688"/>
            <a:ext cx="6856301" cy="830997"/>
          </a:xfrm>
        </p:spPr>
        <p:txBody>
          <a:bodyPr/>
          <a:lstStyle/>
          <a:p>
            <a:r>
              <a:rPr lang="en-US"/>
              <a:t>Keys to equitably advance access to treatment </a:t>
            </a:r>
            <a:endParaRPr lang="en-US">
              <a:cs typeface="Times New Roman"/>
            </a:endParaRPr>
          </a:p>
        </p:txBody>
      </p:sp>
      <p:sp>
        <p:nvSpPr>
          <p:cNvPr id="4" name="Text Placeholder 3"/>
          <p:cNvSpPr>
            <a:spLocks noGrp="1"/>
          </p:cNvSpPr>
          <p:nvPr>
            <p:ph type="body" sz="quarter" idx="13"/>
          </p:nvPr>
        </p:nvSpPr>
        <p:spPr>
          <a:xfrm>
            <a:off x="458899" y="959475"/>
            <a:ext cx="3231654" cy="138499"/>
          </a:xfrm>
        </p:spPr>
        <p:txBody>
          <a:bodyPr/>
          <a:lstStyle/>
          <a:p>
            <a:r>
              <a:rPr lang="en-US"/>
              <a:t>2. Invest in solutions to patient access barriers</a:t>
            </a:r>
          </a:p>
        </p:txBody>
      </p:sp>
      <p:sp>
        <p:nvSpPr>
          <p:cNvPr id="12" name="TextBox 11">
            <a:extLst>
              <a:ext uri="{FF2B5EF4-FFF2-40B4-BE49-F238E27FC236}">
                <a16:creationId xmlns:a16="http://schemas.microsoft.com/office/drawing/2014/main" id="{C912316E-26C8-4482-A065-44ECA1760B50}"/>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3" name="Rectangle 12">
            <a:extLst>
              <a:ext uri="{FF2B5EF4-FFF2-40B4-BE49-F238E27FC236}">
                <a16:creationId xmlns:a16="http://schemas.microsoft.com/office/drawing/2014/main" id="{E7B778F3-4616-4E74-9D62-655DC81A1FDD}"/>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B3C84CDD-115D-4F3C-92AF-C95C46E70929}"/>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9" name="Text Placeholder 2">
            <a:extLst>
              <a:ext uri="{FF2B5EF4-FFF2-40B4-BE49-F238E27FC236}">
                <a16:creationId xmlns:a16="http://schemas.microsoft.com/office/drawing/2014/main" id="{2DBC79B9-FB0E-4871-912C-6A98185B12CF}"/>
              </a:ext>
            </a:extLst>
          </p:cNvPr>
          <p:cNvSpPr txBox="1">
            <a:spLocks/>
          </p:cNvSpPr>
          <p:nvPr/>
        </p:nvSpPr>
        <p:spPr bwMode="gray">
          <a:xfrm>
            <a:off x="457200" y="2363260"/>
            <a:ext cx="5549382" cy="3269806"/>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sz="1300" b="1" dirty="0">
                <a:ea typeface="Calibri" panose="020F0502020204030204" pitchFamily="34" charset="0"/>
                <a:cs typeface="Arial" panose="020B0604020202020204" pitchFamily="34" charset="0"/>
              </a:rPr>
              <a:t>1. Use decision support tools and protocols to inform patient referrals</a:t>
            </a:r>
          </a:p>
          <a:p>
            <a:pPr>
              <a:spcBef>
                <a:spcPts val="600"/>
              </a:spcBef>
            </a:pPr>
            <a:r>
              <a:rPr lang="en-US" dirty="0"/>
              <a:t>Ensuring that patients can equitably obtain AVRs requires that referring providers be educated on when and how to refer for subspecialty care. Due to changing guidelines and lack of consistent protocol, referring </a:t>
            </a:r>
            <a:r>
              <a:rPr lang="en-US" dirty="0">
                <a:effectLst/>
                <a:ea typeface="Calibri" panose="020F0502020204030204" pitchFamily="34" charset="0"/>
                <a:cs typeface="Arial" panose="020B0604020202020204" pitchFamily="34" charset="0"/>
              </a:rPr>
              <a:t>cardiology and primary care providers</a:t>
            </a:r>
            <a:r>
              <a:rPr lang="en-US" dirty="0"/>
              <a:t> face uncertainty about who and where to refer and may have concerns about AVR risk.</a:t>
            </a:r>
            <a:endParaRPr lang="en-US" dirty="0">
              <a:ea typeface="Calibri" panose="020F0502020204030204" pitchFamily="34" charset="0"/>
              <a:cs typeface="Arial" panose="020B0604020202020204" pitchFamily="34" charset="0"/>
            </a:endParaRPr>
          </a:p>
          <a:p>
            <a:pPr>
              <a:spcBef>
                <a:spcPts val="600"/>
              </a:spcBef>
            </a:pPr>
            <a:r>
              <a:rPr lang="en-US" dirty="0">
                <a:ea typeface="Calibri" panose="020F0502020204030204" pitchFamily="34" charset="0"/>
                <a:cs typeface="Arial" panose="020B0604020202020204" pitchFamily="34" charset="0"/>
              </a:rPr>
              <a:t>M</a:t>
            </a:r>
            <a:r>
              <a:rPr lang="en-US" dirty="0">
                <a:effectLst/>
                <a:ea typeface="Calibri" panose="020F0502020204030204" pitchFamily="34" charset="0"/>
                <a:cs typeface="Arial" panose="020B0604020202020204" pitchFamily="34" charset="0"/>
              </a:rPr>
              <a:t>ore standardized processes can prevent provider hesitation, bias, or misclassification from impacting the rate of referral. SH leaders can work with referring providers to </a:t>
            </a:r>
            <a:r>
              <a:rPr lang="en-US" dirty="0">
                <a:effectLst/>
                <a:ea typeface="Calibri" panose="020F0502020204030204" pitchFamily="34" charset="0"/>
                <a:cs typeface="Calibri" panose="020F0502020204030204" pitchFamily="34" charset="0"/>
              </a:rPr>
              <a:t>implement referral protocols and c</a:t>
            </a:r>
            <a:r>
              <a:rPr lang="en-US" b="0" i="0" u="none" strike="noStrike" baseline="0" dirty="0"/>
              <a:t>linical decision support systems (</a:t>
            </a:r>
            <a:r>
              <a:rPr lang="en-US" dirty="0">
                <a:ea typeface="Calibri" panose="020F0502020204030204" pitchFamily="34" charset="0"/>
                <a:cs typeface="Calibri" panose="020F0502020204030204" pitchFamily="34" charset="0"/>
              </a:rPr>
              <a:t>CDSS)</a:t>
            </a:r>
            <a:r>
              <a:rPr lang="en-US" baseline="30000" dirty="0">
                <a:ea typeface="Calibri" panose="020F0502020204030204" pitchFamily="34" charset="0"/>
                <a:cs typeface="Calibri" panose="020F0502020204030204" pitchFamily="34" charset="0"/>
              </a:rPr>
              <a:t>1</a:t>
            </a:r>
            <a:r>
              <a:rPr lang="en-US" dirty="0">
                <a:effectLst/>
                <a:ea typeface="Calibri" panose="020F0502020204030204" pitchFamily="34" charset="0"/>
                <a:cs typeface="Calibri" panose="020F0502020204030204" pitchFamily="34" charset="0"/>
              </a:rPr>
              <a:t>. Utilizing these resources supports compliance with guidelines, </a:t>
            </a:r>
            <a:r>
              <a:rPr lang="en-US" dirty="0">
                <a:effectLst/>
                <a:ea typeface="Calibri" panose="020F0502020204030204" pitchFamily="34" charset="0"/>
                <a:cs typeface="Arial" panose="020B0604020202020204" pitchFamily="34" charset="0"/>
              </a:rPr>
              <a:t>improves diagnosis-to-referral times, reduces loss-to-follow-up rates,</a:t>
            </a:r>
            <a:r>
              <a:rPr lang="en-US" dirty="0">
                <a:effectLst/>
                <a:ea typeface="Calibri" panose="020F0502020204030204" pitchFamily="34" charset="0"/>
                <a:cs typeface="Calibri" panose="020F0502020204030204" pitchFamily="34" charset="0"/>
              </a:rPr>
              <a:t> and assists providers in improving </a:t>
            </a:r>
            <a:r>
              <a:rPr lang="en-US" dirty="0">
                <a:ea typeface="Calibri" panose="020F0502020204030204" pitchFamily="34" charset="0"/>
                <a:cs typeface="Calibri" panose="020F0502020204030204" pitchFamily="34" charset="0"/>
              </a:rPr>
              <a:t>care quality</a:t>
            </a:r>
            <a:r>
              <a:rPr lang="en-US" dirty="0">
                <a:effectLst/>
                <a:ea typeface="Calibri" panose="020F0502020204030204" pitchFamily="34" charset="0"/>
                <a:cs typeface="Calibri" panose="020F0502020204030204" pitchFamily="34" charset="0"/>
              </a:rPr>
              <a:t>. </a:t>
            </a:r>
            <a:endParaRPr lang="en-US" dirty="0">
              <a:effectLst/>
              <a:ea typeface="Calibri" panose="020F0502020204030204" pitchFamily="34" charset="0"/>
              <a:cs typeface="Arial" panose="020B0604020202020204" pitchFamily="34" charset="0"/>
            </a:endParaRPr>
          </a:p>
          <a:p>
            <a:pPr>
              <a:spcBef>
                <a:spcPts val="0"/>
              </a:spcBef>
            </a:pPr>
            <a:r>
              <a:rPr lang="en-US" b="1" dirty="0">
                <a:ea typeface="Calibri" panose="020F0502020204030204" pitchFamily="34" charset="0"/>
                <a:cs typeface="Arial" panose="020B0604020202020204" pitchFamily="34" charset="0"/>
              </a:rPr>
              <a:t> </a:t>
            </a:r>
          </a:p>
        </p:txBody>
      </p:sp>
      <p:sp>
        <p:nvSpPr>
          <p:cNvPr id="39" name="Text Placeholder 3">
            <a:extLst>
              <a:ext uri="{FF2B5EF4-FFF2-40B4-BE49-F238E27FC236}">
                <a16:creationId xmlns:a16="http://schemas.microsoft.com/office/drawing/2014/main" id="{22B0B5DE-67B7-419E-AE3E-A4AD319B27AC}"/>
              </a:ext>
            </a:extLst>
          </p:cNvPr>
          <p:cNvSpPr txBox="1">
            <a:spLocks/>
          </p:cNvSpPr>
          <p:nvPr/>
        </p:nvSpPr>
        <p:spPr bwMode="gray">
          <a:xfrm>
            <a:off x="464350" y="9396437"/>
            <a:ext cx="3335723" cy="153888"/>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lgn="l"/>
            <a:r>
              <a:rPr lang="en-US" b="0" i="0" u="none" strike="noStrike" baseline="0"/>
              <a:t>1. Clinical decision support systems (CDSSs) are part of a rapidly growing set of tools housed within the electronic </a:t>
            </a:r>
          </a:p>
          <a:p>
            <a:pPr algn="l"/>
            <a:r>
              <a:rPr lang="en-US"/>
              <a:t>    </a:t>
            </a:r>
            <a:r>
              <a:rPr lang="en-US" b="0" i="0" u="none" strike="noStrike" baseline="0"/>
              <a:t>medical record (EMR) for providers</a:t>
            </a:r>
            <a:r>
              <a:rPr lang="en-US"/>
              <a:t> </a:t>
            </a:r>
            <a:r>
              <a:rPr lang="en-US" b="0" i="0" u="none" strike="noStrike" baseline="0"/>
              <a:t>and can function as electronic reminders regarding quality care guidelines.</a:t>
            </a:r>
          </a:p>
        </p:txBody>
      </p:sp>
      <p:grpSp>
        <p:nvGrpSpPr>
          <p:cNvPr id="29" name="Group 28">
            <a:extLst>
              <a:ext uri="{FF2B5EF4-FFF2-40B4-BE49-F238E27FC236}">
                <a16:creationId xmlns:a16="http://schemas.microsoft.com/office/drawing/2014/main" id="{6E6E894B-65BC-4971-9335-6C83C20FCA68}"/>
              </a:ext>
            </a:extLst>
          </p:cNvPr>
          <p:cNvGrpSpPr/>
          <p:nvPr/>
        </p:nvGrpSpPr>
        <p:grpSpPr>
          <a:xfrm>
            <a:off x="168601" y="5474837"/>
            <a:ext cx="7043903" cy="1357074"/>
            <a:chOff x="4401796" y="1933774"/>
            <a:chExt cx="7541409" cy="1357074"/>
          </a:xfrm>
        </p:grpSpPr>
        <p:sp>
          <p:nvSpPr>
            <p:cNvPr id="30" name="TextBox 29">
              <a:extLst>
                <a:ext uri="{FF2B5EF4-FFF2-40B4-BE49-F238E27FC236}">
                  <a16:creationId xmlns:a16="http://schemas.microsoft.com/office/drawing/2014/main" id="{72A9202C-792B-473D-BB59-2F5B0B742C41}"/>
                </a:ext>
              </a:extLst>
            </p:cNvPr>
            <p:cNvSpPr txBox="1"/>
            <p:nvPr/>
          </p:nvSpPr>
          <p:spPr bwMode="gray">
            <a:xfrm>
              <a:off x="4401796" y="1933774"/>
              <a:ext cx="4597730" cy="276999"/>
            </a:xfrm>
            <a:prstGeom prst="rect">
              <a:avLst/>
            </a:prstGeom>
            <a:noFill/>
          </p:spPr>
          <p:txBody>
            <a:bodyPr wrap="square">
              <a:spAutoFit/>
            </a:bodyPr>
            <a:lstStyle/>
            <a:p>
              <a:pPr marL="228600"/>
              <a:r>
                <a:rPr lang="en-US" sz="1200" b="1">
                  <a:ea typeface="Calibri" panose="020F0502020204030204" pitchFamily="34" charset="0"/>
                  <a:cs typeface="Arial" panose="020B0604020202020204" pitchFamily="34" charset="0"/>
                </a:rPr>
                <a:t>Reasons for delayed or deferred referral</a:t>
              </a:r>
              <a:r>
                <a:rPr lang="en-US" sz="1200" b="1">
                  <a:effectLst/>
                  <a:ea typeface="Calibri" panose="020F0502020204030204" pitchFamily="34" charset="0"/>
                  <a:cs typeface="Arial" panose="020B0604020202020204" pitchFamily="34" charset="0"/>
                </a:rPr>
                <a:t>: </a:t>
              </a:r>
              <a:endParaRPr lang="en-US" sz="1200">
                <a:effectLst/>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2F12404-FD6D-4A7E-8C3D-982505792983}"/>
                </a:ext>
              </a:extLst>
            </p:cNvPr>
            <p:cNvSpPr txBox="1"/>
            <p:nvPr/>
          </p:nvSpPr>
          <p:spPr bwMode="gray">
            <a:xfrm>
              <a:off x="4621528" y="2263194"/>
              <a:ext cx="7321677" cy="1027654"/>
            </a:xfrm>
            <a:prstGeom prst="rect">
              <a:avLst/>
            </a:prstGeom>
            <a:noFill/>
          </p:spPr>
          <p:txBody>
            <a:bodyPr wrap="square" numCol="1">
              <a:spAutoFit/>
            </a:bodyPr>
            <a:lstStyle/>
            <a:p>
              <a:pPr marL="171450" indent="-171450">
                <a:lnSpc>
                  <a:spcPct val="130000"/>
                </a:lnSpc>
                <a:spcBef>
                  <a:spcPts val="0"/>
                </a:spcBef>
                <a:buClr>
                  <a:schemeClr val="accent6"/>
                </a:buClr>
                <a:buFont typeface="Arial" panose="020B0604020202020204" pitchFamily="34" charset="0"/>
                <a:buChar char="•"/>
              </a:pPr>
              <a:r>
                <a:rPr lang="en-US" sz="1200">
                  <a:ea typeface="Calibri" panose="020F0502020204030204" pitchFamily="34" charset="0"/>
                </a:rPr>
                <a:t>P</a:t>
              </a:r>
              <a:r>
                <a:rPr lang="en-US" sz="1200">
                  <a:effectLst/>
                  <a:ea typeface="Calibri" panose="020F0502020204030204" pitchFamily="34" charset="0"/>
                </a:rPr>
                <a:t>rovider doesn’t recognize patient as a candidate for treatment</a:t>
              </a:r>
            </a:p>
            <a:p>
              <a:pPr marL="171450" indent="-171450">
                <a:lnSpc>
                  <a:spcPct val="130000"/>
                </a:lnSpc>
                <a:buClr>
                  <a:schemeClr val="accent6"/>
                </a:buClr>
                <a:buFont typeface="Arial" panose="020B0604020202020204" pitchFamily="34" charset="0"/>
                <a:buChar char="•"/>
              </a:pPr>
              <a:r>
                <a:rPr lang="en-US" sz="1200">
                  <a:ea typeface="Calibri" panose="020F0502020204030204" pitchFamily="34" charset="0"/>
                </a:rPr>
                <a:t>Patient symptoms are misattributed to other comorbid conditions</a:t>
              </a:r>
              <a:r>
                <a:rPr lang="en-US" sz="1200">
                  <a:effectLst/>
                  <a:ea typeface="Calibri" panose="020F0502020204030204" pitchFamily="34" charset="0"/>
                </a:rPr>
                <a:t> </a:t>
              </a:r>
            </a:p>
            <a:p>
              <a:pPr marL="171450" indent="-171450">
                <a:lnSpc>
                  <a:spcPct val="130000"/>
                </a:lnSpc>
                <a:spcBef>
                  <a:spcPts val="0"/>
                </a:spcBef>
                <a:buClr>
                  <a:schemeClr val="accent6"/>
                </a:buClr>
                <a:buFont typeface="Arial" panose="020B0604020202020204" pitchFamily="34" charset="0"/>
                <a:buChar char="•"/>
              </a:pPr>
              <a:r>
                <a:rPr lang="en-US" sz="1200">
                  <a:ea typeface="Calibri" panose="020F0502020204030204" pitchFamily="34" charset="0"/>
                </a:rPr>
                <a:t>Provider miscategorizes patient risk level</a:t>
              </a:r>
              <a:endParaRPr lang="en-US" sz="1200">
                <a:ea typeface="Calibri" panose="020F0502020204030204" pitchFamily="34" charset="0"/>
                <a:cs typeface="Arial" panose="020B0604020202020204" pitchFamily="34" charset="0"/>
              </a:endParaRPr>
            </a:p>
            <a:p>
              <a:pPr marL="171450" indent="-171450">
                <a:lnSpc>
                  <a:spcPct val="130000"/>
                </a:lnSpc>
                <a:spcBef>
                  <a:spcPts val="0"/>
                </a:spcBef>
                <a:buClr>
                  <a:schemeClr val="accent6"/>
                </a:buClr>
                <a:buFont typeface="Arial" panose="020B0604020202020204" pitchFamily="34" charset="0"/>
                <a:buChar char="•"/>
              </a:pPr>
              <a:r>
                <a:rPr lang="en-US" sz="1200">
                  <a:ea typeface="Calibri" panose="020F0502020204030204" pitchFamily="34" charset="0"/>
                </a:rPr>
                <a:t>There is no</a:t>
              </a:r>
              <a:r>
                <a:rPr lang="en-US" sz="1200">
                  <a:effectLst/>
                  <a:ea typeface="Calibri" panose="020F0502020204030204" pitchFamily="34" charset="0"/>
                </a:rPr>
                <a:t> follow-up after an inpatient hospitalization</a:t>
              </a:r>
            </a:p>
          </p:txBody>
        </p:sp>
        <p:cxnSp>
          <p:nvCxnSpPr>
            <p:cNvPr id="32" name="Straight Connector 31">
              <a:extLst>
                <a:ext uri="{FF2B5EF4-FFF2-40B4-BE49-F238E27FC236}">
                  <a16:creationId xmlns:a16="http://schemas.microsoft.com/office/drawing/2014/main" id="{7F412477-6253-4FBC-ACB7-7C5FBAEAA0D3}"/>
                </a:ext>
              </a:extLst>
            </p:cNvPr>
            <p:cNvCxnSpPr>
              <a:cxnSpLocks/>
            </p:cNvCxnSpPr>
            <p:nvPr/>
          </p:nvCxnSpPr>
          <p:spPr bwMode="gray">
            <a:xfrm>
              <a:off x="4697358" y="2277586"/>
              <a:ext cx="5394960" cy="0"/>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
        <p:nvSpPr>
          <p:cNvPr id="6" name="Text Placeholder 5">
            <a:extLst>
              <a:ext uri="{FF2B5EF4-FFF2-40B4-BE49-F238E27FC236}">
                <a16:creationId xmlns:a16="http://schemas.microsoft.com/office/drawing/2014/main" id="{4D023A4B-F431-41EF-830C-390713BBB071}"/>
              </a:ext>
            </a:extLst>
          </p:cNvPr>
          <p:cNvSpPr>
            <a:spLocks noGrp="1"/>
          </p:cNvSpPr>
          <p:nvPr>
            <p:ph type="body" sz="quarter" idx="27"/>
          </p:nvPr>
        </p:nvSpPr>
        <p:spPr>
          <a:xfrm>
            <a:off x="4806950" y="9321156"/>
            <a:ext cx="2508250" cy="230832"/>
          </a:xfrm>
        </p:spPr>
        <p:txBody>
          <a:bodyPr/>
          <a:lstStyle/>
          <a:p>
            <a:r>
              <a:rPr lang="en-US"/>
              <a:t>Source: Batchelor et al., “Aortic Valve Stenosis Treatment Disparities in the Underserved: JACC Council Perspectives”, </a:t>
            </a:r>
            <a:r>
              <a:rPr lang="en-US" i="1"/>
              <a:t>Journal of the American College of Cardiology</a:t>
            </a:r>
            <a:r>
              <a:rPr lang="en-US"/>
              <a:t>, 2019</a:t>
            </a:r>
          </a:p>
        </p:txBody>
      </p:sp>
      <p:grpSp>
        <p:nvGrpSpPr>
          <p:cNvPr id="3" name="Group 2">
            <a:extLst>
              <a:ext uri="{FF2B5EF4-FFF2-40B4-BE49-F238E27FC236}">
                <a16:creationId xmlns:a16="http://schemas.microsoft.com/office/drawing/2014/main" id="{1023B98F-0596-47CA-B042-B988CE523A60}"/>
              </a:ext>
            </a:extLst>
          </p:cNvPr>
          <p:cNvGrpSpPr/>
          <p:nvPr/>
        </p:nvGrpSpPr>
        <p:grpSpPr>
          <a:xfrm>
            <a:off x="212783" y="7013023"/>
            <a:ext cx="5692717" cy="2251289"/>
            <a:chOff x="212783" y="6809824"/>
            <a:chExt cx="5692717" cy="2251289"/>
          </a:xfrm>
        </p:grpSpPr>
        <p:sp>
          <p:nvSpPr>
            <p:cNvPr id="26" name="Rectangle 25">
              <a:extLst>
                <a:ext uri="{FF2B5EF4-FFF2-40B4-BE49-F238E27FC236}">
                  <a16:creationId xmlns:a16="http://schemas.microsoft.com/office/drawing/2014/main" id="{84445D28-5CC9-4F32-BD4F-E7A8541AD4A6}"/>
                </a:ext>
              </a:extLst>
            </p:cNvPr>
            <p:cNvSpPr/>
            <p:nvPr/>
          </p:nvSpPr>
          <p:spPr bwMode="gray">
            <a:xfrm>
              <a:off x="476533" y="6906553"/>
              <a:ext cx="5428967" cy="215456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a:t>Alleviates workload and capacity constraints</a:t>
              </a:r>
              <a:endParaRPr lang="en-US" sz="1000">
                <a:solidFill>
                  <a:schemeClr val="bg1"/>
                </a:solidFill>
              </a:endParaRPr>
            </a:p>
          </p:txBody>
        </p:sp>
        <p:sp>
          <p:nvSpPr>
            <p:cNvPr id="27" name="Rectangle 2">
              <a:extLst>
                <a:ext uri="{FF2B5EF4-FFF2-40B4-BE49-F238E27FC236}">
                  <a16:creationId xmlns:a16="http://schemas.microsoft.com/office/drawing/2014/main" id="{7FC24042-D41A-452E-9A10-A01C8A22597D}"/>
                </a:ext>
              </a:extLst>
            </p:cNvPr>
            <p:cNvSpPr>
              <a:spLocks noChangeArrowheads="1"/>
            </p:cNvSpPr>
            <p:nvPr/>
          </p:nvSpPr>
          <p:spPr bwMode="auto">
            <a:xfrm>
              <a:off x="212783" y="6812051"/>
              <a:ext cx="2010136" cy="30745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a:t>           DATA SPOTLIGHT</a:t>
              </a:r>
              <a:endParaRPr kumimoji="0" lang="en-US" altLang="en-US" sz="1200" b="0" i="0" u="none" strike="noStrike" cap="none" normalizeH="0" baseline="0">
                <a:ln>
                  <a:noFill/>
                </a:ln>
                <a:solidFill>
                  <a:schemeClr val="tx1"/>
                </a:solidFill>
                <a:effectLst/>
              </a:endParaRPr>
            </a:p>
          </p:txBody>
        </p:sp>
        <p:pic>
          <p:nvPicPr>
            <p:cNvPr id="28" name="Picture 27" descr="Icon&#10;&#10;Description automatically generated">
              <a:extLst>
                <a:ext uri="{FF2B5EF4-FFF2-40B4-BE49-F238E27FC236}">
                  <a16:creationId xmlns:a16="http://schemas.microsoft.com/office/drawing/2014/main" id="{5E381504-46E7-4E8D-B2E1-477A0D807635}"/>
                </a:ext>
              </a:extLst>
            </p:cNvPr>
            <p:cNvPicPr>
              <a:picLocks noChangeAspect="1"/>
            </p:cNvPicPr>
            <p:nvPr/>
          </p:nvPicPr>
          <p:blipFill>
            <a:blip r:embed="rId3"/>
            <a:stretch>
              <a:fillRect/>
            </a:stretch>
          </p:blipFill>
          <p:spPr>
            <a:xfrm>
              <a:off x="458614" y="6809824"/>
              <a:ext cx="342901" cy="342901"/>
            </a:xfrm>
            <a:prstGeom prst="rect">
              <a:avLst/>
            </a:prstGeom>
          </p:spPr>
        </p:pic>
        <p:sp>
          <p:nvSpPr>
            <p:cNvPr id="35" name="Right Arrow 135">
              <a:extLst>
                <a:ext uri="{FF2B5EF4-FFF2-40B4-BE49-F238E27FC236}">
                  <a16:creationId xmlns:a16="http://schemas.microsoft.com/office/drawing/2014/main" id="{578BD72B-0AE7-4ED8-A930-527F1159F2A6}"/>
                </a:ext>
              </a:extLst>
            </p:cNvPr>
            <p:cNvSpPr>
              <a:spLocks noChangeAspect="1"/>
            </p:cNvSpPr>
            <p:nvPr/>
          </p:nvSpPr>
          <p:spPr bwMode="gray">
            <a:xfrm rot="5400000">
              <a:off x="622762" y="7465776"/>
              <a:ext cx="355111" cy="251186"/>
            </a:xfrm>
            <a:prstGeom prst="rightArrow">
              <a:avLst/>
            </a:prstGeom>
            <a:solidFill>
              <a:schemeClr val="accent6"/>
            </a:solidFill>
            <a:ln w="25400">
              <a:noFill/>
            </a:ln>
            <a:effectLst/>
          </p:spPr>
          <p:txBody>
            <a:bodyPr lIns="0" tIns="0" rIns="0" bIns="0"/>
            <a:lstStyle/>
            <a:p>
              <a:endParaRPr lang="en-US" sz="1799"/>
            </a:p>
          </p:txBody>
        </p:sp>
        <p:sp>
          <p:nvSpPr>
            <p:cNvPr id="38" name="TextBox 37">
              <a:extLst>
                <a:ext uri="{FF2B5EF4-FFF2-40B4-BE49-F238E27FC236}">
                  <a16:creationId xmlns:a16="http://schemas.microsoft.com/office/drawing/2014/main" id="{65910F30-2A69-46A5-8FCD-4524EF914F24}"/>
                </a:ext>
              </a:extLst>
            </p:cNvPr>
            <p:cNvSpPr txBox="1"/>
            <p:nvPr/>
          </p:nvSpPr>
          <p:spPr bwMode="gray">
            <a:xfrm>
              <a:off x="943829" y="7300619"/>
              <a:ext cx="4961671" cy="838691"/>
            </a:xfrm>
            <a:prstGeom prst="rect">
              <a:avLst/>
            </a:prstGeom>
            <a:noFill/>
          </p:spPr>
          <p:txBody>
            <a:bodyPr wrap="square">
              <a:spAutoFit/>
            </a:bodyPr>
            <a:lstStyle/>
            <a:p>
              <a:pPr algn="l">
                <a:spcBef>
                  <a:spcPts val="300"/>
                </a:spcBef>
              </a:pPr>
              <a:r>
                <a:rPr lang="en-US" sz="1200" dirty="0">
                  <a:effectLst/>
                  <a:ea typeface="Calibri" panose="020F0502020204030204" pitchFamily="34" charset="0"/>
                  <a:cs typeface="Arial" panose="020B0604020202020204" pitchFamily="34" charset="0"/>
                </a:rPr>
                <a:t>Black and Hispanic patients are less likely to be referred to cardiologists and cardiac surgeons.</a:t>
              </a:r>
            </a:p>
            <a:p>
              <a:pPr algn="l">
                <a:spcBef>
                  <a:spcPts val="300"/>
                </a:spcBef>
              </a:pPr>
              <a:r>
                <a:rPr lang="en-US" sz="1100" i="1" dirty="0">
                  <a:ea typeface="Calibri" panose="020F0502020204030204" pitchFamily="34" charset="0"/>
                  <a:cs typeface="Arial" panose="020B0604020202020204" pitchFamily="34" charset="0"/>
                </a:rPr>
                <a:t>S</a:t>
              </a:r>
              <a:r>
                <a:rPr lang="en-US" sz="1100" i="1" dirty="0">
                  <a:effectLst/>
                  <a:ea typeface="Calibri" panose="020F0502020204030204" pitchFamily="34" charset="0"/>
                  <a:cs typeface="Arial" panose="020B0604020202020204" pitchFamily="34" charset="0"/>
                </a:rPr>
                <a:t>ubconscious physician bias and lack of awareness of treatment disparities are recognized as potentially contributing factors. </a:t>
              </a:r>
            </a:p>
          </p:txBody>
        </p:sp>
        <p:sp>
          <p:nvSpPr>
            <p:cNvPr id="41" name="TextBox 40">
              <a:extLst>
                <a:ext uri="{FF2B5EF4-FFF2-40B4-BE49-F238E27FC236}">
                  <a16:creationId xmlns:a16="http://schemas.microsoft.com/office/drawing/2014/main" id="{6EBD918F-561F-45EB-A557-C493B114B05B}"/>
                </a:ext>
              </a:extLst>
            </p:cNvPr>
            <p:cNvSpPr txBox="1"/>
            <p:nvPr/>
          </p:nvSpPr>
          <p:spPr bwMode="gray">
            <a:xfrm>
              <a:off x="925909" y="8256793"/>
              <a:ext cx="4961671" cy="484748"/>
            </a:xfrm>
            <a:prstGeom prst="rect">
              <a:avLst/>
            </a:prstGeom>
            <a:noFill/>
          </p:spPr>
          <p:txBody>
            <a:bodyPr wrap="square">
              <a:spAutoFit/>
            </a:bodyPr>
            <a:lstStyle/>
            <a:p>
              <a:pPr algn="l">
                <a:spcBef>
                  <a:spcPts val="300"/>
                </a:spcBef>
              </a:pPr>
              <a:r>
                <a:rPr lang="en-US" sz="1200">
                  <a:ea typeface="Calibri" panose="020F0502020204030204" pitchFamily="34" charset="0"/>
                  <a:cs typeface="Arial" panose="020B0604020202020204" pitchFamily="34" charset="0"/>
                </a:rPr>
                <a:t>B</a:t>
              </a:r>
              <a:r>
                <a:rPr lang="en-US" sz="1200">
                  <a:effectLst/>
                  <a:ea typeface="Calibri" panose="020F0502020204030204" pitchFamily="34" charset="0"/>
                  <a:cs typeface="Arial" panose="020B0604020202020204" pitchFamily="34" charset="0"/>
                </a:rPr>
                <a:t>lack patients carry a </a:t>
              </a:r>
              <a:r>
                <a:rPr lang="en-US" sz="1200" b="0" i="0" u="none" strike="noStrike" baseline="0">
                  <a:solidFill>
                    <a:srgbClr val="000000"/>
                  </a:solidFill>
                </a:rPr>
                <a:t>disproportionate burden of comorbidities.</a:t>
              </a:r>
            </a:p>
            <a:p>
              <a:pPr algn="l">
                <a:spcBef>
                  <a:spcPts val="300"/>
                </a:spcBef>
              </a:pPr>
              <a:r>
                <a:rPr lang="en-US" sz="1100" b="0" i="1" u="none" strike="noStrike" baseline="0"/>
                <a:t>This </a:t>
              </a:r>
              <a:r>
                <a:rPr lang="en-US" sz="1100" i="1"/>
                <a:t>may</a:t>
              </a:r>
              <a:r>
                <a:rPr lang="en-US" sz="1100" b="0" i="1" u="none" strike="noStrike" baseline="0"/>
                <a:t> confound or mask the symptoms of AS.</a:t>
              </a:r>
              <a:endParaRPr lang="en-US" sz="1200" b="0" i="1" u="none" strike="noStrike" baseline="0">
                <a:cs typeface="Arial" panose="020B0604020202020204" pitchFamily="34" charset="0"/>
              </a:endParaRPr>
            </a:p>
          </p:txBody>
        </p:sp>
        <p:sp>
          <p:nvSpPr>
            <p:cNvPr id="44" name="Right Arrow 135">
              <a:extLst>
                <a:ext uri="{FF2B5EF4-FFF2-40B4-BE49-F238E27FC236}">
                  <a16:creationId xmlns:a16="http://schemas.microsoft.com/office/drawing/2014/main" id="{DDE2E6B0-F398-48DC-933B-71FE848CC493}"/>
                </a:ext>
              </a:extLst>
            </p:cNvPr>
            <p:cNvSpPr>
              <a:spLocks noChangeAspect="1"/>
            </p:cNvSpPr>
            <p:nvPr/>
          </p:nvSpPr>
          <p:spPr bwMode="gray">
            <a:xfrm rot="16200000">
              <a:off x="621177" y="8344788"/>
              <a:ext cx="355111" cy="251186"/>
            </a:xfrm>
            <a:prstGeom prst="rightArrow">
              <a:avLst/>
            </a:prstGeom>
            <a:solidFill>
              <a:schemeClr val="accent6"/>
            </a:solidFill>
            <a:ln w="25400">
              <a:noFill/>
            </a:ln>
            <a:effectLst/>
          </p:spPr>
          <p:txBody>
            <a:bodyPr lIns="0" tIns="0" rIns="0" bIns="0"/>
            <a:lstStyle/>
            <a:p>
              <a:endParaRPr lang="en-US" sz="1799"/>
            </a:p>
          </p:txBody>
        </p:sp>
      </p:grpSp>
    </p:spTree>
    <p:extLst>
      <p:ext uri="{BB962C8B-B14F-4D97-AF65-F5344CB8AC3E}">
        <p14:creationId xmlns:p14="http://schemas.microsoft.com/office/powerpoint/2010/main" val="112819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527EFE-5DA0-4264-BBB0-565314DA0EC9}"/>
              </a:ext>
            </a:extLst>
          </p:cNvPr>
          <p:cNvSpPr/>
          <p:nvPr/>
        </p:nvSpPr>
        <p:spPr bwMode="gray">
          <a:xfrm>
            <a:off x="0" y="1647825"/>
            <a:ext cx="7772400" cy="7904163"/>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 name="Text Placeholder 2">
            <a:extLst>
              <a:ext uri="{FF2B5EF4-FFF2-40B4-BE49-F238E27FC236}">
                <a16:creationId xmlns:a16="http://schemas.microsoft.com/office/drawing/2014/main" id="{45771053-A574-4A7D-A26C-2E3B47AAD726}"/>
              </a:ext>
            </a:extLst>
          </p:cNvPr>
          <p:cNvSpPr>
            <a:spLocks noGrp="1"/>
          </p:cNvSpPr>
          <p:nvPr>
            <p:ph type="body" sz="quarter" idx="13"/>
          </p:nvPr>
        </p:nvSpPr>
        <p:spPr>
          <a:xfrm>
            <a:off x="458899" y="959475"/>
            <a:ext cx="3263714" cy="138499"/>
          </a:xfrm>
        </p:spPr>
        <p:txBody>
          <a:bodyPr/>
          <a:lstStyle/>
          <a:p>
            <a:r>
              <a:rPr lang="en-US"/>
              <a:t>2. Invest in solutions to patient access barriers</a:t>
            </a:r>
          </a:p>
        </p:txBody>
      </p:sp>
      <p:sp>
        <p:nvSpPr>
          <p:cNvPr id="5" name="Text Placeholder 4">
            <a:extLst>
              <a:ext uri="{FF2B5EF4-FFF2-40B4-BE49-F238E27FC236}">
                <a16:creationId xmlns:a16="http://schemas.microsoft.com/office/drawing/2014/main" id="{246FAC99-0009-4F4D-A76F-88CC1688D2E4}"/>
              </a:ext>
            </a:extLst>
          </p:cNvPr>
          <p:cNvSpPr>
            <a:spLocks noGrp="1"/>
          </p:cNvSpPr>
          <p:nvPr>
            <p:ph type="body" sz="quarter" idx="28"/>
          </p:nvPr>
        </p:nvSpPr>
        <p:spPr>
          <a:xfrm>
            <a:off x="471736" y="9437788"/>
            <a:ext cx="2554360" cy="76944"/>
          </a:xfrm>
        </p:spPr>
        <p:txBody>
          <a:bodyPr/>
          <a:lstStyle/>
          <a:p>
            <a:r>
              <a:rPr lang="en-US"/>
              <a:t> Advanced practice providers. </a:t>
            </a:r>
          </a:p>
        </p:txBody>
      </p:sp>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grpSp>
        <p:nvGrpSpPr>
          <p:cNvPr id="34" name="Group 33">
            <a:extLst>
              <a:ext uri="{FF2B5EF4-FFF2-40B4-BE49-F238E27FC236}">
                <a16:creationId xmlns:a16="http://schemas.microsoft.com/office/drawing/2014/main" id="{1968AAD1-D2F2-4B7D-A740-D36255023E84}"/>
              </a:ext>
            </a:extLst>
          </p:cNvPr>
          <p:cNvGrpSpPr/>
          <p:nvPr/>
        </p:nvGrpSpPr>
        <p:grpSpPr>
          <a:xfrm>
            <a:off x="369329" y="1926516"/>
            <a:ext cx="7546865" cy="4059517"/>
            <a:chOff x="972437" y="5640685"/>
            <a:chExt cx="5710900" cy="4059517"/>
          </a:xfrm>
        </p:grpSpPr>
        <p:sp>
          <p:nvSpPr>
            <p:cNvPr id="35" name="Text Placeholder 2">
              <a:extLst>
                <a:ext uri="{FF2B5EF4-FFF2-40B4-BE49-F238E27FC236}">
                  <a16:creationId xmlns:a16="http://schemas.microsoft.com/office/drawing/2014/main" id="{7E90A4C1-0CF2-45C4-8573-D2E04FD17003}"/>
                </a:ext>
              </a:extLst>
            </p:cNvPr>
            <p:cNvSpPr txBox="1">
              <a:spLocks/>
            </p:cNvSpPr>
            <p:nvPr/>
          </p:nvSpPr>
          <p:spPr bwMode="gray">
            <a:xfrm>
              <a:off x="1058037" y="5640685"/>
              <a:ext cx="5625300"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b="1">
                  <a:ea typeface="Calibri" panose="020F0502020204030204" pitchFamily="34" charset="0"/>
                  <a:cs typeface="Arial" panose="020B0604020202020204" pitchFamily="34" charset="0"/>
                </a:rPr>
                <a:t>How CDSS improves referral rates </a:t>
              </a:r>
            </a:p>
          </p:txBody>
        </p:sp>
        <p:sp>
          <p:nvSpPr>
            <p:cNvPr id="36" name="Text Placeholder 2">
              <a:extLst>
                <a:ext uri="{FF2B5EF4-FFF2-40B4-BE49-F238E27FC236}">
                  <a16:creationId xmlns:a16="http://schemas.microsoft.com/office/drawing/2014/main" id="{79D78800-5AA0-4271-B229-22B0A6F590F6}"/>
                </a:ext>
              </a:extLst>
            </p:cNvPr>
            <p:cNvSpPr txBox="1">
              <a:spLocks/>
            </p:cNvSpPr>
            <p:nvPr/>
          </p:nvSpPr>
          <p:spPr bwMode="gray">
            <a:xfrm>
              <a:off x="972437" y="5918974"/>
              <a:ext cx="4189359" cy="3781228"/>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lvl="1">
                <a:lnSpc>
                  <a:spcPct val="130000"/>
                </a:lnSpc>
                <a:spcBef>
                  <a:spcPts val="0"/>
                </a:spcBef>
                <a:spcAft>
                  <a:spcPts val="800"/>
                </a:spcAft>
              </a:pPr>
              <a:r>
                <a:rPr lang="en-US" sz="1200" dirty="0">
                  <a:ea typeface="Calibri" panose="020F0502020204030204" pitchFamily="34" charset="0"/>
                  <a:cs typeface="Arial" panose="020B0604020202020204" pitchFamily="34" charset="0"/>
                </a:rPr>
                <a:t>To address the discrepancy between the number of patients with severe symptomatic AS and those who are referred for treatment, a large Midwestern health system designed a pre-/post-test intervention to determine how using a CDSS would impact referral rates. </a:t>
              </a:r>
              <a:r>
                <a:rPr lang="en-US" sz="1200" dirty="0">
                  <a:effectLst/>
                  <a:ea typeface="Calibri" panose="020F0502020204030204" pitchFamily="34" charset="0"/>
                </a:rPr>
                <a:t>All general cardiologists, primary care providers, and APPs</a:t>
              </a:r>
              <a:r>
                <a:rPr lang="en-US" sz="1200" baseline="30000" dirty="0">
                  <a:effectLst/>
                  <a:ea typeface="Calibri" panose="020F0502020204030204" pitchFamily="34" charset="0"/>
                </a:rPr>
                <a:t>1</a:t>
              </a:r>
              <a:r>
                <a:rPr lang="en-US" sz="1200" dirty="0">
                  <a:effectLst/>
                  <a:ea typeface="Calibri" panose="020F0502020204030204" pitchFamily="34" charset="0"/>
                </a:rPr>
                <a:t> ordering echocardiograms receive a CDSS alert through the EH</a:t>
              </a:r>
              <a:r>
                <a:rPr lang="en-US" sz="1200" dirty="0">
                  <a:ea typeface="Calibri" panose="020F0502020204030204" pitchFamily="34" charset="0"/>
                </a:rPr>
                <a:t>R </a:t>
              </a:r>
              <a:r>
                <a:rPr lang="en-US" sz="1200" dirty="0">
                  <a:effectLst/>
                  <a:ea typeface="Calibri" panose="020F0502020204030204" pitchFamily="34" charset="0"/>
                </a:rPr>
                <a:t>if patient results meet criteria for severe AS. </a:t>
              </a:r>
              <a:r>
                <a:rPr lang="en-US" sz="1200" dirty="0">
                  <a:ea typeface="Calibri" panose="020F0502020204030204" pitchFamily="34" charset="0"/>
                  <a:cs typeface="Calibri" panose="020F0502020204030204" pitchFamily="34" charset="0"/>
                </a:rPr>
                <a:t>W</a:t>
              </a:r>
              <a:r>
                <a:rPr lang="en-US" sz="1200" dirty="0">
                  <a:effectLst/>
                  <a:ea typeface="Calibri" panose="020F0502020204030204" pitchFamily="34" charset="0"/>
                  <a:cs typeface="Calibri" panose="020F0502020204030204" pitchFamily="34" charset="0"/>
                </a:rPr>
                <a:t>hen the ordering provider receives the </a:t>
              </a:r>
              <a:r>
                <a:rPr lang="en-US" sz="1200" dirty="0">
                  <a:effectLst/>
                  <a:ea typeface="Calibri" panose="020F0502020204030204" pitchFamily="34" charset="0"/>
                </a:rPr>
                <a:t>echocardiogram results, the report appears with a banner alerting th</a:t>
              </a:r>
              <a:r>
                <a:rPr lang="en-US" sz="1200" dirty="0">
                  <a:ea typeface="Calibri" panose="020F0502020204030204" pitchFamily="34" charset="0"/>
                </a:rPr>
                <a:t>e provider to review for severe AS.</a:t>
              </a:r>
            </a:p>
            <a:p>
              <a:pPr lvl="1">
                <a:lnSpc>
                  <a:spcPct val="130000"/>
                </a:lnSpc>
                <a:spcBef>
                  <a:spcPts val="0"/>
                </a:spcBef>
                <a:spcAft>
                  <a:spcPts val="800"/>
                </a:spcAft>
              </a:pPr>
              <a:r>
                <a:rPr lang="en-US" sz="1200" dirty="0"/>
                <a:t>Historically, the alerts used were passive and appeared on the patient record screen without requiring action. Since alerts appear after the patient interaction, providers might not have seen the alert on the patient’s chart. To ensure alert engagement, the CDSS development team designed it as a message that is viewed in the results queue at the same time as the test results and prompt the provider to take immediate action. </a:t>
              </a:r>
              <a:endParaRPr lang="en-US" sz="1200" dirty="0">
                <a:ea typeface="Calibri" panose="020F0502020204030204" pitchFamily="34" charset="0"/>
              </a:endParaRPr>
            </a:p>
            <a:p>
              <a:pPr lvl="1">
                <a:lnSpc>
                  <a:spcPct val="130000"/>
                </a:lnSpc>
                <a:spcBef>
                  <a:spcPts val="0"/>
                </a:spcBef>
                <a:spcAft>
                  <a:spcPts val="800"/>
                </a:spcAft>
              </a:pPr>
              <a:endParaRPr lang="en-US" sz="1200" dirty="0">
                <a:ea typeface="Calibri" panose="020F0502020204030204" pitchFamily="34" charset="0"/>
                <a:cs typeface="Arial" panose="020B0604020202020204" pitchFamily="34" charset="0"/>
              </a:endParaRPr>
            </a:p>
          </p:txBody>
        </p:sp>
      </p:grpSp>
      <p:sp>
        <p:nvSpPr>
          <p:cNvPr id="45" name="Text Placeholder 3">
            <a:extLst>
              <a:ext uri="{FF2B5EF4-FFF2-40B4-BE49-F238E27FC236}">
                <a16:creationId xmlns:a16="http://schemas.microsoft.com/office/drawing/2014/main" id="{7E8AE3A7-9124-4F1E-BB6C-FC4099F5AA94}"/>
              </a:ext>
            </a:extLst>
          </p:cNvPr>
          <p:cNvSpPr txBox="1">
            <a:spLocks/>
          </p:cNvSpPr>
          <p:nvPr/>
        </p:nvSpPr>
        <p:spPr bwMode="gray">
          <a:xfrm>
            <a:off x="3936927" y="9398099"/>
            <a:ext cx="3459553" cy="153888"/>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Kirby et al., “Using Clinical Decision Support to Improve Referral Rate in Severe Symptomatic Aortic Stenosis: A Quality Improvement Initiative”, </a:t>
            </a:r>
            <a:r>
              <a:rPr lang="en-US" i="1"/>
              <a:t>CIN: Computers, Informatics, Nursing</a:t>
            </a:r>
            <a:r>
              <a:rPr lang="en-US"/>
              <a:t>, 2018; Advisory Board interviews and analysis. </a:t>
            </a:r>
          </a:p>
        </p:txBody>
      </p:sp>
      <p:sp>
        <p:nvSpPr>
          <p:cNvPr id="52" name="TextBox 51">
            <a:extLst>
              <a:ext uri="{FF2B5EF4-FFF2-40B4-BE49-F238E27FC236}">
                <a16:creationId xmlns:a16="http://schemas.microsoft.com/office/drawing/2014/main" id="{A4C08379-8308-44E0-A6B5-DE4A88C08120}"/>
              </a:ext>
            </a:extLst>
          </p:cNvPr>
          <p:cNvSpPr txBox="1"/>
          <p:nvPr/>
        </p:nvSpPr>
        <p:spPr bwMode="gray">
          <a:xfrm>
            <a:off x="1351942" y="8643056"/>
            <a:ext cx="1586017" cy="507831"/>
          </a:xfrm>
          <a:prstGeom prst="rect">
            <a:avLst/>
          </a:prstGeom>
          <a:noFill/>
        </p:spPr>
        <p:txBody>
          <a:bodyPr wrap="square" lIns="0" tIns="0" rIns="0" bIns="0" rtlCol="0">
            <a:spAutoFit/>
          </a:bodyPr>
          <a:lstStyle/>
          <a:p>
            <a:pPr>
              <a:spcBef>
                <a:spcPts val="1200"/>
              </a:spcBef>
              <a:buClr>
                <a:schemeClr val="tx1"/>
              </a:buClr>
            </a:pPr>
            <a:r>
              <a:rPr lang="en-US" sz="1100"/>
              <a:t>Increase in referral rate from </a:t>
            </a:r>
            <a:r>
              <a:rPr lang="en-US" sz="1100" b="1"/>
              <a:t>72% </a:t>
            </a:r>
            <a:r>
              <a:rPr lang="en-US" sz="1100"/>
              <a:t>to </a:t>
            </a:r>
            <a:r>
              <a:rPr lang="en-US" sz="1100" b="1"/>
              <a:t>97.5% </a:t>
            </a:r>
            <a:r>
              <a:rPr lang="en-US" sz="1100"/>
              <a:t>for eligible patients </a:t>
            </a:r>
            <a:endParaRPr lang="en-US" sz="1100" b="1"/>
          </a:p>
        </p:txBody>
      </p:sp>
      <p:sp>
        <p:nvSpPr>
          <p:cNvPr id="58" name="Rectangle 57">
            <a:extLst>
              <a:ext uri="{FF2B5EF4-FFF2-40B4-BE49-F238E27FC236}">
                <a16:creationId xmlns:a16="http://schemas.microsoft.com/office/drawing/2014/main" id="{F217743A-4995-4F52-A23A-1A983BB1A60F}"/>
              </a:ext>
            </a:extLst>
          </p:cNvPr>
          <p:cNvSpPr/>
          <p:nvPr/>
        </p:nvSpPr>
        <p:spPr bwMode="gray">
          <a:xfrm>
            <a:off x="508777" y="8166382"/>
            <a:ext cx="1502913" cy="361945"/>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61" name="TextBox 60">
            <a:extLst>
              <a:ext uri="{FF2B5EF4-FFF2-40B4-BE49-F238E27FC236}">
                <a16:creationId xmlns:a16="http://schemas.microsoft.com/office/drawing/2014/main" id="{3D0AB148-8D9A-46F1-B0C6-5D738CE48F9E}"/>
              </a:ext>
            </a:extLst>
          </p:cNvPr>
          <p:cNvSpPr txBox="1"/>
          <p:nvPr/>
        </p:nvSpPr>
        <p:spPr bwMode="gray">
          <a:xfrm>
            <a:off x="696457" y="8555790"/>
            <a:ext cx="1283421" cy="468270"/>
          </a:xfrm>
          <a:prstGeom prst="rect">
            <a:avLst/>
          </a:prstGeom>
          <a:noFill/>
        </p:spPr>
        <p:txBody>
          <a:bodyPr wrap="square" lIns="0" tIns="0" rIns="0" bIns="0" rtlCol="0">
            <a:spAutoFit/>
          </a:bodyPr>
          <a:lstStyle/>
          <a:p>
            <a:pPr>
              <a:lnSpc>
                <a:spcPct val="130000"/>
              </a:lnSpc>
              <a:spcBef>
                <a:spcPts val="1200"/>
              </a:spcBef>
              <a:buClr>
                <a:schemeClr val="tx1"/>
              </a:buClr>
            </a:pPr>
            <a:r>
              <a:rPr lang="en-US" sz="2600">
                <a:solidFill>
                  <a:schemeClr val="accent6"/>
                </a:solidFill>
                <a:latin typeface="+mj-lt"/>
              </a:rPr>
              <a:t>25% </a:t>
            </a:r>
          </a:p>
        </p:txBody>
      </p:sp>
      <p:sp>
        <p:nvSpPr>
          <p:cNvPr id="86" name="TextBox 85">
            <a:extLst>
              <a:ext uri="{FF2B5EF4-FFF2-40B4-BE49-F238E27FC236}">
                <a16:creationId xmlns:a16="http://schemas.microsoft.com/office/drawing/2014/main" id="{AEF59433-A26C-4EA5-AB28-ACF456FA14DE}"/>
              </a:ext>
            </a:extLst>
          </p:cNvPr>
          <p:cNvSpPr txBox="1"/>
          <p:nvPr/>
        </p:nvSpPr>
        <p:spPr bwMode="gray">
          <a:xfrm>
            <a:off x="3357455" y="8643056"/>
            <a:ext cx="1845090" cy="507831"/>
          </a:xfrm>
          <a:prstGeom prst="rect">
            <a:avLst/>
          </a:prstGeom>
          <a:noFill/>
        </p:spPr>
        <p:txBody>
          <a:bodyPr wrap="square" lIns="0" tIns="0" rIns="0" bIns="0" rtlCol="0">
            <a:spAutoFit/>
          </a:bodyPr>
          <a:lstStyle/>
          <a:p>
            <a:pPr>
              <a:spcBef>
                <a:spcPts val="1200"/>
              </a:spcBef>
              <a:buClr>
                <a:schemeClr val="tx1"/>
              </a:buClr>
            </a:pPr>
            <a:r>
              <a:rPr lang="en-US" sz="1100">
                <a:solidFill>
                  <a:schemeClr val="accent5"/>
                </a:solidFill>
                <a:ea typeface="Calibri" panose="020F0502020204030204" pitchFamily="34" charset="0"/>
                <a:cs typeface="Calibri" panose="020F0502020204030204" pitchFamily="34" charset="0"/>
              </a:rPr>
              <a:t>I</a:t>
            </a:r>
            <a:r>
              <a:rPr lang="en-US" sz="1100">
                <a:solidFill>
                  <a:schemeClr val="accent5"/>
                </a:solidFill>
                <a:effectLst/>
                <a:ea typeface="Calibri" panose="020F0502020204030204" pitchFamily="34" charset="0"/>
                <a:cs typeface="Calibri" panose="020F0502020204030204" pitchFamily="34" charset="0"/>
              </a:rPr>
              <a:t>mproved timeliness to treatment, better outcomes for patients with severe AS</a:t>
            </a:r>
            <a:endParaRPr lang="en-US" sz="1100" b="1"/>
          </a:p>
        </p:txBody>
      </p:sp>
      <p:sp>
        <p:nvSpPr>
          <p:cNvPr id="87" name="TextBox 86">
            <a:extLst>
              <a:ext uri="{FF2B5EF4-FFF2-40B4-BE49-F238E27FC236}">
                <a16:creationId xmlns:a16="http://schemas.microsoft.com/office/drawing/2014/main" id="{CA02B833-6A6B-4213-A152-149FABF8D62E}"/>
              </a:ext>
            </a:extLst>
          </p:cNvPr>
          <p:cNvSpPr txBox="1"/>
          <p:nvPr/>
        </p:nvSpPr>
        <p:spPr bwMode="gray">
          <a:xfrm>
            <a:off x="5561687" y="8643056"/>
            <a:ext cx="1483946" cy="507831"/>
          </a:xfrm>
          <a:prstGeom prst="rect">
            <a:avLst/>
          </a:prstGeom>
          <a:noFill/>
        </p:spPr>
        <p:txBody>
          <a:bodyPr wrap="square" lIns="0" tIns="0" rIns="0" bIns="0" rtlCol="0">
            <a:spAutoFit/>
          </a:bodyPr>
          <a:lstStyle/>
          <a:p>
            <a:pPr>
              <a:spcBef>
                <a:spcPts val="1200"/>
              </a:spcBef>
              <a:buClr>
                <a:schemeClr val="tx1"/>
              </a:buClr>
            </a:pPr>
            <a:r>
              <a:rPr lang="en-US" sz="1100"/>
              <a:t>Decrease in patient complications and financial burden</a:t>
            </a:r>
            <a:endParaRPr lang="en-US" sz="1100" b="1"/>
          </a:p>
        </p:txBody>
      </p:sp>
      <p:sp>
        <p:nvSpPr>
          <p:cNvPr id="93" name="Right Arrow 135">
            <a:extLst>
              <a:ext uri="{FF2B5EF4-FFF2-40B4-BE49-F238E27FC236}">
                <a16:creationId xmlns:a16="http://schemas.microsoft.com/office/drawing/2014/main" id="{F8A7A8D3-07B4-4203-B5E2-7B8EE06D5AAF}"/>
              </a:ext>
            </a:extLst>
          </p:cNvPr>
          <p:cNvSpPr>
            <a:spLocks noChangeAspect="1"/>
          </p:cNvSpPr>
          <p:nvPr/>
        </p:nvSpPr>
        <p:spPr bwMode="gray">
          <a:xfrm rot="16200000">
            <a:off x="2970152" y="8753851"/>
            <a:ext cx="355111" cy="251186"/>
          </a:xfrm>
          <a:prstGeom prst="rightArrow">
            <a:avLst/>
          </a:prstGeom>
          <a:solidFill>
            <a:schemeClr val="accent6"/>
          </a:solidFill>
          <a:ln w="25400">
            <a:noFill/>
          </a:ln>
          <a:effectLst/>
        </p:spPr>
        <p:txBody>
          <a:bodyPr lIns="0" tIns="0" rIns="0" bIns="0"/>
          <a:lstStyle/>
          <a:p>
            <a:endParaRPr lang="en-US" sz="1799"/>
          </a:p>
        </p:txBody>
      </p:sp>
      <p:sp>
        <p:nvSpPr>
          <p:cNvPr id="94" name="Right Arrow 135">
            <a:extLst>
              <a:ext uri="{FF2B5EF4-FFF2-40B4-BE49-F238E27FC236}">
                <a16:creationId xmlns:a16="http://schemas.microsoft.com/office/drawing/2014/main" id="{1BE68520-2536-41F8-A396-94ED5E663217}"/>
              </a:ext>
            </a:extLst>
          </p:cNvPr>
          <p:cNvSpPr>
            <a:spLocks noChangeAspect="1"/>
          </p:cNvSpPr>
          <p:nvPr/>
        </p:nvSpPr>
        <p:spPr bwMode="gray">
          <a:xfrm rot="5400000">
            <a:off x="5181609" y="8753852"/>
            <a:ext cx="355111" cy="251186"/>
          </a:xfrm>
          <a:prstGeom prst="rightArrow">
            <a:avLst/>
          </a:prstGeom>
          <a:solidFill>
            <a:schemeClr val="accent6"/>
          </a:solidFill>
          <a:ln w="25400">
            <a:noFill/>
          </a:ln>
          <a:effectLst/>
        </p:spPr>
        <p:txBody>
          <a:bodyPr lIns="0" tIns="0" rIns="0" bIns="0"/>
          <a:lstStyle/>
          <a:p>
            <a:endParaRPr lang="en-US" sz="1799"/>
          </a:p>
        </p:txBody>
      </p:sp>
      <p:grpSp>
        <p:nvGrpSpPr>
          <p:cNvPr id="98" name="Group 97">
            <a:extLst>
              <a:ext uri="{FF2B5EF4-FFF2-40B4-BE49-F238E27FC236}">
                <a16:creationId xmlns:a16="http://schemas.microsoft.com/office/drawing/2014/main" id="{65D90C93-F3F8-4406-92BF-D585B047FD3D}"/>
              </a:ext>
            </a:extLst>
          </p:cNvPr>
          <p:cNvGrpSpPr/>
          <p:nvPr/>
        </p:nvGrpSpPr>
        <p:grpSpPr>
          <a:xfrm>
            <a:off x="389119" y="8246885"/>
            <a:ext cx="6588447" cy="1093819"/>
            <a:chOff x="380792" y="8241882"/>
            <a:chExt cx="6458008" cy="1093819"/>
          </a:xfrm>
        </p:grpSpPr>
        <p:sp>
          <p:nvSpPr>
            <p:cNvPr id="101" name="Rectangle 100">
              <a:extLst>
                <a:ext uri="{FF2B5EF4-FFF2-40B4-BE49-F238E27FC236}">
                  <a16:creationId xmlns:a16="http://schemas.microsoft.com/office/drawing/2014/main" id="{0D8286E8-EC48-4216-A860-8130E0A43AE5}"/>
                </a:ext>
              </a:extLst>
            </p:cNvPr>
            <p:cNvSpPr/>
            <p:nvPr/>
          </p:nvSpPr>
          <p:spPr bwMode="gray">
            <a:xfrm>
              <a:off x="497794" y="8356600"/>
              <a:ext cx="6341006" cy="97910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102" name="Rectangle 101">
              <a:extLst>
                <a:ext uri="{FF2B5EF4-FFF2-40B4-BE49-F238E27FC236}">
                  <a16:creationId xmlns:a16="http://schemas.microsoft.com/office/drawing/2014/main" id="{5BFEB677-3CE4-4C54-B3D4-74BB188AE72F}"/>
                </a:ext>
              </a:extLst>
            </p:cNvPr>
            <p:cNvSpPr/>
            <p:nvPr/>
          </p:nvSpPr>
          <p:spPr bwMode="gray">
            <a:xfrm>
              <a:off x="380792" y="8314267"/>
              <a:ext cx="1502913" cy="30833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03" name="TextBox 102">
              <a:extLst>
                <a:ext uri="{FF2B5EF4-FFF2-40B4-BE49-F238E27FC236}">
                  <a16:creationId xmlns:a16="http://schemas.microsoft.com/office/drawing/2014/main" id="{D5572558-FF2D-40B8-9E07-C940BA23CB36}"/>
                </a:ext>
              </a:extLst>
            </p:cNvPr>
            <p:cNvSpPr txBox="1"/>
            <p:nvPr/>
          </p:nvSpPr>
          <p:spPr bwMode="gray">
            <a:xfrm>
              <a:off x="380792" y="8260654"/>
              <a:ext cx="1525115" cy="184666"/>
            </a:xfrm>
            <a:prstGeom prst="rect">
              <a:avLst/>
            </a:prstGeom>
            <a:solidFill>
              <a:schemeClr val="bg1">
                <a:lumMod val="95000"/>
              </a:schemeClr>
            </a:solidFill>
          </p:spPr>
          <p:txBody>
            <a:bodyPr wrap="square" lIns="0" tIns="0" rIns="0" bIns="0" rtlCol="0">
              <a:spAutoFit/>
            </a:bodyPr>
            <a:lstStyle/>
            <a:p>
              <a:pPr algn="ctr">
                <a:spcBef>
                  <a:spcPts val="500"/>
                </a:spcBef>
              </a:pPr>
              <a:r>
                <a:rPr lang="en-US" sz="1200"/>
                <a:t>        OUTCOMES</a:t>
              </a:r>
            </a:p>
          </p:txBody>
        </p:sp>
        <p:pic>
          <p:nvPicPr>
            <p:cNvPr id="104" name="Picture 103" descr="Icon&#10;&#10;Description automatically generated">
              <a:extLst>
                <a:ext uri="{FF2B5EF4-FFF2-40B4-BE49-F238E27FC236}">
                  <a16:creationId xmlns:a16="http://schemas.microsoft.com/office/drawing/2014/main" id="{C80E9E6B-3C9C-4D32-94A7-07FA2090C0FC}"/>
                </a:ext>
              </a:extLst>
            </p:cNvPr>
            <p:cNvPicPr>
              <a:picLocks noChangeAspect="1"/>
            </p:cNvPicPr>
            <p:nvPr/>
          </p:nvPicPr>
          <p:blipFill>
            <a:blip r:embed="rId2"/>
            <a:stretch>
              <a:fillRect/>
            </a:stretch>
          </p:blipFill>
          <p:spPr>
            <a:xfrm>
              <a:off x="482709" y="8241882"/>
              <a:ext cx="284248" cy="284248"/>
            </a:xfrm>
            <a:prstGeom prst="rect">
              <a:avLst/>
            </a:prstGeom>
          </p:spPr>
        </p:pic>
      </p:grpSp>
      <p:sp>
        <p:nvSpPr>
          <p:cNvPr id="114" name="Text Placeholder 2">
            <a:extLst>
              <a:ext uri="{FF2B5EF4-FFF2-40B4-BE49-F238E27FC236}">
                <a16:creationId xmlns:a16="http://schemas.microsoft.com/office/drawing/2014/main" id="{62CD4D0A-1083-48C2-9038-0B57029B4571}"/>
              </a:ext>
            </a:extLst>
          </p:cNvPr>
          <p:cNvSpPr txBox="1">
            <a:spLocks/>
          </p:cNvSpPr>
          <p:nvPr/>
        </p:nvSpPr>
        <p:spPr bwMode="gray">
          <a:xfrm>
            <a:off x="364690" y="6936095"/>
            <a:ext cx="5536172" cy="1518044"/>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lvl="1">
              <a:lnSpc>
                <a:spcPct val="130000"/>
              </a:lnSpc>
              <a:spcBef>
                <a:spcPts val="0"/>
              </a:spcBef>
              <a:spcAft>
                <a:spcPts val="800"/>
              </a:spcAft>
            </a:pPr>
            <a:r>
              <a:rPr lang="en-US" sz="1200" dirty="0">
                <a:effectLst/>
              </a:rPr>
              <a:t>The patient population characteristics before and after implementation were relatively similar, meaning that the use of a CDSS alone does not improve diversity in patient access to care. However, it does introduce a more evidence-based and reliable referral process. This can help prevent provider bias or misclassification from playing a role in who gets referred to care. </a:t>
            </a:r>
            <a:endParaRPr lang="en-US" sz="1200" dirty="0">
              <a:ea typeface="Calibri" panose="020F0502020204030204" pitchFamily="34" charset="0"/>
            </a:endParaRPr>
          </a:p>
          <a:p>
            <a:pPr lvl="1">
              <a:lnSpc>
                <a:spcPct val="130000"/>
              </a:lnSpc>
              <a:spcBef>
                <a:spcPts val="0"/>
              </a:spcBef>
              <a:spcAft>
                <a:spcPts val="800"/>
              </a:spcAft>
            </a:pPr>
            <a:endParaRPr lang="en-US" sz="1200" dirty="0">
              <a:ea typeface="Calibri" panose="020F050202020403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C5533345-A832-41A4-8683-743BB21B5A75}"/>
              </a:ext>
            </a:extLst>
          </p:cNvPr>
          <p:cNvGrpSpPr/>
          <p:nvPr/>
        </p:nvGrpSpPr>
        <p:grpSpPr>
          <a:xfrm>
            <a:off x="457202" y="5700747"/>
            <a:ext cx="6256313" cy="1140771"/>
            <a:chOff x="457202" y="5434047"/>
            <a:chExt cx="6256313" cy="1140771"/>
          </a:xfrm>
        </p:grpSpPr>
        <p:sp>
          <p:nvSpPr>
            <p:cNvPr id="73" name="TextBox 72">
              <a:extLst>
                <a:ext uri="{FF2B5EF4-FFF2-40B4-BE49-F238E27FC236}">
                  <a16:creationId xmlns:a16="http://schemas.microsoft.com/office/drawing/2014/main" id="{5995934C-5866-4E50-936F-EC342E8D72AA}"/>
                </a:ext>
              </a:extLst>
            </p:cNvPr>
            <p:cNvSpPr txBox="1"/>
            <p:nvPr/>
          </p:nvSpPr>
          <p:spPr bwMode="gray">
            <a:xfrm>
              <a:off x="475410" y="6065618"/>
              <a:ext cx="1868101" cy="507831"/>
            </a:xfrm>
            <a:prstGeom prst="rect">
              <a:avLst/>
            </a:prstGeom>
            <a:noFill/>
          </p:spPr>
          <p:txBody>
            <a:bodyPr vert="horz" wrap="square" lIns="0" tIns="0" rIns="0" bIns="0" rtlCol="0">
              <a:spAutoFit/>
            </a:bodyPr>
            <a:lstStyle/>
            <a:p>
              <a:r>
                <a:rPr lang="en-US" sz="1100"/>
                <a:t>Provider meets with patient and then orders diagnostic testing </a:t>
              </a:r>
            </a:p>
          </p:txBody>
        </p:sp>
        <p:sp>
          <p:nvSpPr>
            <p:cNvPr id="74" name="TextBox 73">
              <a:extLst>
                <a:ext uri="{FF2B5EF4-FFF2-40B4-BE49-F238E27FC236}">
                  <a16:creationId xmlns:a16="http://schemas.microsoft.com/office/drawing/2014/main" id="{AFAACC01-DB82-45D2-8D29-5897A3B04ED3}"/>
                </a:ext>
              </a:extLst>
            </p:cNvPr>
            <p:cNvSpPr txBox="1"/>
            <p:nvPr/>
          </p:nvSpPr>
          <p:spPr bwMode="gray">
            <a:xfrm>
              <a:off x="2341331" y="6066987"/>
              <a:ext cx="1966825" cy="507831"/>
            </a:xfrm>
            <a:prstGeom prst="rect">
              <a:avLst/>
            </a:prstGeom>
            <a:noFill/>
          </p:spPr>
          <p:txBody>
            <a:bodyPr vert="horz" wrap="square" lIns="0" tIns="0" rIns="0" bIns="0" rtlCol="0">
              <a:spAutoFit/>
            </a:bodyPr>
            <a:lstStyle/>
            <a:p>
              <a:pPr>
                <a:spcBef>
                  <a:spcPts val="429"/>
                </a:spcBef>
              </a:pPr>
              <a:r>
                <a:rPr lang="en-US" sz="1100"/>
                <a:t>Provider receives test results including a message indicating an abnormal result</a:t>
              </a:r>
            </a:p>
          </p:txBody>
        </p:sp>
        <p:sp>
          <p:nvSpPr>
            <p:cNvPr id="92" name="TextBox 91">
              <a:extLst>
                <a:ext uri="{FF2B5EF4-FFF2-40B4-BE49-F238E27FC236}">
                  <a16:creationId xmlns:a16="http://schemas.microsoft.com/office/drawing/2014/main" id="{3ECAA11A-6FFB-4189-B5B3-1C247B9CA3EC}"/>
                </a:ext>
              </a:extLst>
            </p:cNvPr>
            <p:cNvSpPr txBox="1"/>
            <p:nvPr/>
          </p:nvSpPr>
          <p:spPr bwMode="gray">
            <a:xfrm>
              <a:off x="4451950" y="6060081"/>
              <a:ext cx="2261565" cy="507831"/>
            </a:xfrm>
            <a:prstGeom prst="rect">
              <a:avLst/>
            </a:prstGeom>
            <a:noFill/>
          </p:spPr>
          <p:txBody>
            <a:bodyPr vert="horz" wrap="square" lIns="0" tIns="0" rIns="0" bIns="0" rtlCol="0">
              <a:spAutoFit/>
            </a:bodyPr>
            <a:lstStyle/>
            <a:p>
              <a:pPr>
                <a:spcBef>
                  <a:spcPts val="429"/>
                </a:spcBef>
              </a:pPr>
              <a:r>
                <a:rPr lang="en-US" sz="1100"/>
                <a:t>Provider immediately receives specialty referral instructions and</a:t>
              </a:r>
              <a:br>
                <a:rPr lang="en-US" sz="1100"/>
              </a:br>
              <a:r>
                <a:rPr lang="en-US" sz="1100"/>
                <a:t>a link to the </a:t>
              </a:r>
              <a:r>
                <a:rPr lang="en-US" sz="1100">
                  <a:solidFill>
                    <a:srgbClr val="333333"/>
                  </a:solidFill>
                  <a:ea typeface="Calibri" panose="020F0502020204030204" pitchFamily="34" charset="0"/>
                </a:rPr>
                <a:t>ACC/AHA guidelines</a:t>
              </a:r>
              <a:endParaRPr lang="en-US" sz="1100"/>
            </a:p>
          </p:txBody>
        </p:sp>
        <p:grpSp>
          <p:nvGrpSpPr>
            <p:cNvPr id="116" name="Group 115">
              <a:extLst>
                <a:ext uri="{FF2B5EF4-FFF2-40B4-BE49-F238E27FC236}">
                  <a16:creationId xmlns:a16="http://schemas.microsoft.com/office/drawing/2014/main" id="{1D050AAC-E70E-445A-B294-316A21F27D1C}"/>
                </a:ext>
              </a:extLst>
            </p:cNvPr>
            <p:cNvGrpSpPr/>
            <p:nvPr/>
          </p:nvGrpSpPr>
          <p:grpSpPr>
            <a:xfrm>
              <a:off x="457202" y="5635421"/>
              <a:ext cx="5920112" cy="216172"/>
              <a:chOff x="634293" y="3012566"/>
              <a:chExt cx="6394249" cy="261257"/>
            </a:xfrm>
            <a:solidFill>
              <a:schemeClr val="accent1">
                <a:lumMod val="90000"/>
              </a:schemeClr>
            </a:solidFill>
          </p:grpSpPr>
          <p:sp>
            <p:nvSpPr>
              <p:cNvPr id="120" name="Chevron 7">
                <a:extLst>
                  <a:ext uri="{FF2B5EF4-FFF2-40B4-BE49-F238E27FC236}">
                    <a16:creationId xmlns:a16="http://schemas.microsoft.com/office/drawing/2014/main" id="{1764E3E3-2438-4545-9C58-44ACA8D6E807}"/>
                  </a:ext>
                </a:extLst>
              </p:cNvPr>
              <p:cNvSpPr/>
              <p:nvPr/>
            </p:nvSpPr>
            <p:spPr bwMode="gray">
              <a:xfrm>
                <a:off x="4822365" y="3012566"/>
                <a:ext cx="2206177" cy="261257"/>
              </a:xfrm>
              <a:prstGeom prst="chevron">
                <a:avLst/>
              </a:prstGeom>
              <a:grp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143" i="1">
                  <a:solidFill>
                    <a:schemeClr val="bg1"/>
                  </a:solidFill>
                </a:endParaRPr>
              </a:p>
            </p:txBody>
          </p:sp>
          <p:sp>
            <p:nvSpPr>
              <p:cNvPr id="121" name="Chevron 8">
                <a:extLst>
                  <a:ext uri="{FF2B5EF4-FFF2-40B4-BE49-F238E27FC236}">
                    <a16:creationId xmlns:a16="http://schemas.microsoft.com/office/drawing/2014/main" id="{D47AF0AC-A63A-454F-A002-B9575714182F}"/>
                  </a:ext>
                </a:extLst>
              </p:cNvPr>
              <p:cNvSpPr/>
              <p:nvPr/>
            </p:nvSpPr>
            <p:spPr bwMode="gray">
              <a:xfrm>
                <a:off x="2698322" y="3012566"/>
                <a:ext cx="2167143" cy="261257"/>
              </a:xfrm>
              <a:prstGeom prst="chevron">
                <a:avLst/>
              </a:prstGeom>
              <a:grp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143" i="1">
                  <a:solidFill>
                    <a:schemeClr val="bg1"/>
                  </a:solidFill>
                </a:endParaRPr>
              </a:p>
            </p:txBody>
          </p:sp>
          <p:sp>
            <p:nvSpPr>
              <p:cNvPr id="122" name="Pentagon 9">
                <a:extLst>
                  <a:ext uri="{FF2B5EF4-FFF2-40B4-BE49-F238E27FC236}">
                    <a16:creationId xmlns:a16="http://schemas.microsoft.com/office/drawing/2014/main" id="{13FA0276-2E24-4FB1-96BA-E7102B39BB86}"/>
                  </a:ext>
                </a:extLst>
              </p:cNvPr>
              <p:cNvSpPr/>
              <p:nvPr/>
            </p:nvSpPr>
            <p:spPr bwMode="gray">
              <a:xfrm>
                <a:off x="634293" y="3012566"/>
                <a:ext cx="2107129" cy="261257"/>
              </a:xfrm>
              <a:prstGeom prst="homePlate">
                <a:avLst/>
              </a:prstGeom>
              <a:grpFill/>
              <a:ln w="9525" cap="flat" cmpd="sng" algn="ctr">
                <a:noFill/>
                <a:prstDash val="solid"/>
                <a:round/>
                <a:headEnd type="none" w="med" len="med"/>
                <a:tailEnd type="none" w="med" len="med"/>
              </a:ln>
              <a:effectLst/>
            </p:spPr>
            <p:txBody>
              <a:bodyPr vert="horz" wrap="square" lIns="130629" tIns="65314" rIns="130629" bIns="65314" numCol="1" rtlCol="0" anchor="ctr" anchorCtr="0" compatLnSpc="1">
                <a:prstTxWarp prst="textNoShape">
                  <a:avLst/>
                </a:prstTxWarp>
              </a:bodyPr>
              <a:lstStyle/>
              <a:p>
                <a:pPr algn="ctr" defTabSz="2091006"/>
                <a:endParaRPr lang="en-US" sz="1143" i="1">
                  <a:solidFill>
                    <a:schemeClr val="bg1"/>
                  </a:solidFill>
                </a:endParaRPr>
              </a:p>
            </p:txBody>
          </p:sp>
        </p:grpSp>
        <p:sp>
          <p:nvSpPr>
            <p:cNvPr id="118" name="Oval 117">
              <a:extLst>
                <a:ext uri="{FF2B5EF4-FFF2-40B4-BE49-F238E27FC236}">
                  <a16:creationId xmlns:a16="http://schemas.microsoft.com/office/drawing/2014/main" id="{9489C6E4-F1E3-4E43-A5C9-95403585F6DB}"/>
                </a:ext>
              </a:extLst>
            </p:cNvPr>
            <p:cNvSpPr/>
            <p:nvPr/>
          </p:nvSpPr>
          <p:spPr bwMode="gray">
            <a:xfrm>
              <a:off x="1063847" y="5434047"/>
              <a:ext cx="548640" cy="54864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123" name="Picture 122">
              <a:extLst>
                <a:ext uri="{FF2B5EF4-FFF2-40B4-BE49-F238E27FC236}">
                  <a16:creationId xmlns:a16="http://schemas.microsoft.com/office/drawing/2014/main" id="{1E6EFCA9-1E2D-494D-8CD2-96991F8461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1144410" y="5557138"/>
              <a:ext cx="387514" cy="299203"/>
            </a:xfrm>
            <a:prstGeom prst="rect">
              <a:avLst/>
            </a:prstGeom>
          </p:spPr>
        </p:pic>
        <p:sp>
          <p:nvSpPr>
            <p:cNvPr id="126" name="Oval 125">
              <a:extLst>
                <a:ext uri="{FF2B5EF4-FFF2-40B4-BE49-F238E27FC236}">
                  <a16:creationId xmlns:a16="http://schemas.microsoft.com/office/drawing/2014/main" id="{99E0E949-FFD1-4870-BF67-64897E81F6CA}"/>
                </a:ext>
              </a:extLst>
            </p:cNvPr>
            <p:cNvSpPr/>
            <p:nvPr/>
          </p:nvSpPr>
          <p:spPr bwMode="gray">
            <a:xfrm>
              <a:off x="3089275" y="5434047"/>
              <a:ext cx="548640" cy="54864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124" name="Picture 123" descr="Icon&#10;&#10;Description automatically generated">
              <a:extLst>
                <a:ext uri="{FF2B5EF4-FFF2-40B4-BE49-F238E27FC236}">
                  <a16:creationId xmlns:a16="http://schemas.microsoft.com/office/drawing/2014/main" id="{AAB7E5BA-D994-45E8-8513-8662152B9D86}"/>
                </a:ext>
              </a:extLst>
            </p:cNvPr>
            <p:cNvPicPr>
              <a:picLocks noChangeAspect="1"/>
            </p:cNvPicPr>
            <p:nvPr/>
          </p:nvPicPr>
          <p:blipFill>
            <a:blip r:embed="rId4"/>
            <a:stretch>
              <a:fillRect/>
            </a:stretch>
          </p:blipFill>
          <p:spPr>
            <a:xfrm>
              <a:off x="3180801" y="5498358"/>
              <a:ext cx="371995" cy="370621"/>
            </a:xfrm>
            <a:prstGeom prst="rect">
              <a:avLst/>
            </a:prstGeom>
          </p:spPr>
        </p:pic>
        <p:sp>
          <p:nvSpPr>
            <p:cNvPr id="127" name="Oval 126">
              <a:extLst>
                <a:ext uri="{FF2B5EF4-FFF2-40B4-BE49-F238E27FC236}">
                  <a16:creationId xmlns:a16="http://schemas.microsoft.com/office/drawing/2014/main" id="{98BEB566-9500-4B53-A7C1-E91C571E0960}"/>
                </a:ext>
              </a:extLst>
            </p:cNvPr>
            <p:cNvSpPr/>
            <p:nvPr/>
          </p:nvSpPr>
          <p:spPr bwMode="gray">
            <a:xfrm>
              <a:off x="5079960" y="5434047"/>
              <a:ext cx="548640" cy="54864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53">
                <a:solidFill>
                  <a:srgbClr val="4F5861"/>
                </a:solidFill>
              </a:endParaRPr>
            </a:p>
          </p:txBody>
        </p:sp>
        <p:pic>
          <p:nvPicPr>
            <p:cNvPr id="125" name="Picture 124" descr="A screen shot of a computer&#10;&#10;Description automatically generated">
              <a:extLst>
                <a:ext uri="{FF2B5EF4-FFF2-40B4-BE49-F238E27FC236}">
                  <a16:creationId xmlns:a16="http://schemas.microsoft.com/office/drawing/2014/main" id="{E0C8479F-63F2-46C5-BFD8-FD880763B7E3}"/>
                </a:ext>
              </a:extLst>
            </p:cNvPr>
            <p:cNvPicPr>
              <a:picLocks noChangeAspect="1"/>
            </p:cNvPicPr>
            <p:nvPr/>
          </p:nvPicPr>
          <p:blipFill>
            <a:blip r:embed="rId5"/>
            <a:stretch>
              <a:fillRect/>
            </a:stretch>
          </p:blipFill>
          <p:spPr>
            <a:xfrm>
              <a:off x="5233571" y="5522828"/>
              <a:ext cx="254469" cy="361893"/>
            </a:xfrm>
            <a:prstGeom prst="rect">
              <a:avLst/>
            </a:prstGeom>
          </p:spPr>
        </p:pic>
      </p:grpSp>
      <p:sp>
        <p:nvSpPr>
          <p:cNvPr id="39" name="Text Placeholder 2">
            <a:extLst>
              <a:ext uri="{FF2B5EF4-FFF2-40B4-BE49-F238E27FC236}">
                <a16:creationId xmlns:a16="http://schemas.microsoft.com/office/drawing/2014/main" id="{AC327669-716A-43B5-B700-241365D694B0}"/>
              </a:ext>
            </a:extLst>
          </p:cNvPr>
          <p:cNvSpPr txBox="1">
            <a:spLocks/>
          </p:cNvSpPr>
          <p:nvPr/>
        </p:nvSpPr>
        <p:spPr bwMode="gray">
          <a:xfrm>
            <a:off x="473272" y="161455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 IN ACTION</a:t>
            </a:r>
          </a:p>
        </p:txBody>
      </p:sp>
    </p:spTree>
    <p:extLst>
      <p:ext uri="{BB962C8B-B14F-4D97-AF65-F5344CB8AC3E}">
        <p14:creationId xmlns:p14="http://schemas.microsoft.com/office/powerpoint/2010/main" val="63064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771053-A574-4A7D-A26C-2E3B47AAD726}"/>
              </a:ext>
            </a:extLst>
          </p:cNvPr>
          <p:cNvSpPr>
            <a:spLocks noGrp="1"/>
          </p:cNvSpPr>
          <p:nvPr>
            <p:ph type="body" sz="quarter" idx="13"/>
          </p:nvPr>
        </p:nvSpPr>
        <p:spPr>
          <a:xfrm>
            <a:off x="458899" y="959475"/>
            <a:ext cx="3263714" cy="138499"/>
          </a:xfrm>
        </p:spPr>
        <p:txBody>
          <a:bodyPr/>
          <a:lstStyle/>
          <a:p>
            <a:r>
              <a:rPr lang="en-US"/>
              <a:t>2. Invest in solutions to patient access barriers</a:t>
            </a:r>
          </a:p>
        </p:txBody>
      </p:sp>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42" name="Rectangle 41">
            <a:extLst>
              <a:ext uri="{FF2B5EF4-FFF2-40B4-BE49-F238E27FC236}">
                <a16:creationId xmlns:a16="http://schemas.microsoft.com/office/drawing/2014/main" id="{25ACD1D9-591F-40AF-B6C1-664AAF4EB162}"/>
              </a:ext>
            </a:extLst>
          </p:cNvPr>
          <p:cNvSpPr/>
          <p:nvPr/>
        </p:nvSpPr>
        <p:spPr bwMode="gray">
          <a:xfrm>
            <a:off x="0" y="1647825"/>
            <a:ext cx="7772400" cy="7904163"/>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43" name="Text Placeholder 3">
            <a:extLst>
              <a:ext uri="{FF2B5EF4-FFF2-40B4-BE49-F238E27FC236}">
                <a16:creationId xmlns:a16="http://schemas.microsoft.com/office/drawing/2014/main" id="{66F2D841-E9FB-4DB7-A002-288F049E4452}"/>
              </a:ext>
            </a:extLst>
          </p:cNvPr>
          <p:cNvSpPr txBox="1">
            <a:spLocks/>
          </p:cNvSpPr>
          <p:nvPr/>
        </p:nvSpPr>
        <p:spPr bwMode="gray">
          <a:xfrm>
            <a:off x="5374640" y="9382860"/>
            <a:ext cx="1940559" cy="166712"/>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MaineHealth, “Clinical Guidelines” 2022; Alexian Brothers Medical Center; Advisory Board interviews and analysis.</a:t>
            </a:r>
          </a:p>
        </p:txBody>
      </p:sp>
      <p:sp>
        <p:nvSpPr>
          <p:cNvPr id="44" name="Text Placeholder 4">
            <a:extLst>
              <a:ext uri="{FF2B5EF4-FFF2-40B4-BE49-F238E27FC236}">
                <a16:creationId xmlns:a16="http://schemas.microsoft.com/office/drawing/2014/main" id="{0F29623F-2D80-45C2-B551-BF21BA9E567E}"/>
              </a:ext>
            </a:extLst>
          </p:cNvPr>
          <p:cNvSpPr txBox="1">
            <a:spLocks/>
          </p:cNvSpPr>
          <p:nvPr/>
        </p:nvSpPr>
        <p:spPr bwMode="gray">
          <a:xfrm>
            <a:off x="457199" y="9385276"/>
            <a:ext cx="2632075" cy="166712"/>
          </a:xfrm>
          <a:prstGeom prst="rect">
            <a:avLst/>
          </a:prstGeom>
        </p:spPr>
        <p:txBody>
          <a:bodyPr vert="horz" wrap="square" lIns="0" tIns="0" rIns="0" bIns="0" rtlCol="0" anchor="b" anchorCtr="0">
            <a:spAutoFit/>
          </a:bodyPr>
          <a:lstStyle>
            <a:lvl1pPr marL="91440" indent="-91440" algn="l" defTabSz="1018879" rtl="0" eaLnBrk="1" latinLnBrk="0" hangingPunct="1">
              <a:lnSpc>
                <a:spcPct val="100000"/>
              </a:lnSpc>
              <a:spcBef>
                <a:spcPts val="100"/>
              </a:spcBef>
              <a:buClr>
                <a:schemeClr val="accent3"/>
              </a:buClr>
              <a:buFont typeface="+mj-lt"/>
              <a:buAutoNum type="arabicPeriod"/>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Referral guidelines located in appendix.</a:t>
            </a:r>
          </a:p>
          <a:p>
            <a:r>
              <a:rPr lang="en-US"/>
              <a:t>Letter template located in appendix.</a:t>
            </a:r>
          </a:p>
        </p:txBody>
      </p:sp>
      <p:grpSp>
        <p:nvGrpSpPr>
          <p:cNvPr id="46" name="Group 45">
            <a:extLst>
              <a:ext uri="{FF2B5EF4-FFF2-40B4-BE49-F238E27FC236}">
                <a16:creationId xmlns:a16="http://schemas.microsoft.com/office/drawing/2014/main" id="{28A1C5DC-2293-43B2-9D29-966B8EAEDF31}"/>
              </a:ext>
            </a:extLst>
          </p:cNvPr>
          <p:cNvGrpSpPr/>
          <p:nvPr/>
        </p:nvGrpSpPr>
        <p:grpSpPr>
          <a:xfrm>
            <a:off x="466555" y="1913470"/>
            <a:ext cx="6944898" cy="1977418"/>
            <a:chOff x="466555" y="1647825"/>
            <a:chExt cx="6944898" cy="1977418"/>
          </a:xfrm>
        </p:grpSpPr>
        <p:sp>
          <p:nvSpPr>
            <p:cNvPr id="47" name="Text Placeholder 1">
              <a:extLst>
                <a:ext uri="{FF2B5EF4-FFF2-40B4-BE49-F238E27FC236}">
                  <a16:creationId xmlns:a16="http://schemas.microsoft.com/office/drawing/2014/main" id="{B5CA8F5F-D4E2-4BAC-B48B-7F96B1998E00}"/>
                </a:ext>
              </a:extLst>
            </p:cNvPr>
            <p:cNvSpPr txBox="1">
              <a:spLocks/>
            </p:cNvSpPr>
            <p:nvPr/>
          </p:nvSpPr>
          <p:spPr bwMode="gray">
            <a:xfrm>
              <a:off x="466555" y="1647825"/>
              <a:ext cx="6944898" cy="215123"/>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b="1" err="1"/>
                <a:t>MaineHealth</a:t>
              </a:r>
              <a:r>
                <a:rPr lang="en-US" b="1"/>
                <a:t> utilizes referral guidelines to limit unintended variation in care   </a:t>
              </a:r>
            </a:p>
          </p:txBody>
        </p:sp>
        <p:sp>
          <p:nvSpPr>
            <p:cNvPr id="48" name="Text Placeholder 1">
              <a:extLst>
                <a:ext uri="{FF2B5EF4-FFF2-40B4-BE49-F238E27FC236}">
                  <a16:creationId xmlns:a16="http://schemas.microsoft.com/office/drawing/2014/main" id="{E50F55B2-F64C-4C27-805C-5BE5395AC46F}"/>
                </a:ext>
              </a:extLst>
            </p:cNvPr>
            <p:cNvSpPr txBox="1">
              <a:spLocks/>
            </p:cNvSpPr>
            <p:nvPr/>
          </p:nvSpPr>
          <p:spPr bwMode="gray">
            <a:xfrm>
              <a:off x="466555" y="1969725"/>
              <a:ext cx="5438945" cy="1655518"/>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u="none" strike="noStrike" dirty="0">
                  <a:effectLst/>
                  <a:ea typeface="Calibri" panose="020F0502020204030204" pitchFamily="34" charset="0"/>
                  <a:cs typeface="Calibri" panose="020F0502020204030204" pitchFamily="34" charset="0"/>
                </a:rPr>
                <a:t>Frequent updates to referral guidelines makes it hard for referrers to </a:t>
              </a:r>
              <a:r>
                <a:rPr lang="en-US" dirty="0">
                  <a:ea typeface="Calibri" panose="020F0502020204030204" pitchFamily="34" charset="0"/>
                  <a:cs typeface="Calibri" panose="020F0502020204030204" pitchFamily="34" charset="0"/>
                </a:rPr>
                <a:t>stay up to date on the latest criteria outside of their specialty. To support referrers, </a:t>
              </a:r>
              <a:r>
                <a:rPr lang="en-US" dirty="0" err="1">
                  <a:ea typeface="Calibri" panose="020F0502020204030204" pitchFamily="34" charset="0"/>
                  <a:cs typeface="Calibri" panose="020F0502020204030204" pitchFamily="34" charset="0"/>
                </a:rPr>
                <a:t>MaineHealth’s</a:t>
              </a:r>
              <a:r>
                <a:rPr lang="en-US" dirty="0">
                  <a:ea typeface="Calibri" panose="020F0502020204030204" pitchFamily="34" charset="0"/>
                  <a:cs typeface="Calibri" panose="020F0502020204030204" pitchFamily="34" charset="0"/>
                </a:rPr>
                <a:t> Cardiovascular Medicine and Vascular Surgery teams translated national recommendations and the best available evidence into easy-to-follow referral guideline resources, organized by disease state.</a:t>
              </a:r>
              <a:r>
                <a:rPr lang="en-US" baseline="30000" dirty="0">
                  <a:ea typeface="Calibri" panose="020F0502020204030204" pitchFamily="34" charset="0"/>
                  <a:cs typeface="Calibri" panose="020F0502020204030204" pitchFamily="34" charset="0"/>
                </a:rPr>
                <a:t>1</a:t>
              </a:r>
              <a:r>
                <a:rPr lang="en-US" dirty="0">
                  <a:ea typeface="Calibri" panose="020F0502020204030204" pitchFamily="34" charset="0"/>
                  <a:cs typeface="Calibri" panose="020F0502020204030204" pitchFamily="34" charset="0"/>
                </a:rPr>
                <a:t> </a:t>
              </a:r>
              <a:r>
                <a:rPr lang="en-US" dirty="0">
                  <a:ea typeface="Calibri" panose="020F0502020204030204" pitchFamily="34" charset="0"/>
                  <a:cs typeface="Arial" panose="020B0604020202020204" pitchFamily="34" charset="0"/>
                </a:rPr>
                <a:t>These guidelines limit unintended variation in referrals by offering </a:t>
              </a:r>
              <a:r>
                <a:rPr lang="en-US" dirty="0">
                  <a:effectLst/>
                  <a:ea typeface="Calibri" panose="020F0502020204030204" pitchFamily="34" charset="0"/>
                  <a:cs typeface="Calibri" panose="020F0502020204030204" pitchFamily="34" charset="0"/>
                </a:rPr>
                <a:t>treatment recommendations and next steps based on symptoms and severity/risk level.</a:t>
              </a:r>
              <a:endParaRPr lang="en-US" dirty="0">
                <a:cs typeface="Arial"/>
              </a:endParaRPr>
            </a:p>
          </p:txBody>
        </p:sp>
      </p:grpSp>
      <p:grpSp>
        <p:nvGrpSpPr>
          <p:cNvPr id="49" name="Group 48">
            <a:extLst>
              <a:ext uri="{FF2B5EF4-FFF2-40B4-BE49-F238E27FC236}">
                <a16:creationId xmlns:a16="http://schemas.microsoft.com/office/drawing/2014/main" id="{D9CDA085-D972-4FBA-BE1E-30C3AA673E17}"/>
              </a:ext>
            </a:extLst>
          </p:cNvPr>
          <p:cNvGrpSpPr/>
          <p:nvPr/>
        </p:nvGrpSpPr>
        <p:grpSpPr>
          <a:xfrm>
            <a:off x="365622" y="4154858"/>
            <a:ext cx="6797842" cy="2717244"/>
            <a:chOff x="365622" y="3791470"/>
            <a:chExt cx="6797842" cy="2717244"/>
          </a:xfrm>
        </p:grpSpPr>
        <p:sp>
          <p:nvSpPr>
            <p:cNvPr id="50" name="TextBox 49">
              <a:extLst>
                <a:ext uri="{FF2B5EF4-FFF2-40B4-BE49-F238E27FC236}">
                  <a16:creationId xmlns:a16="http://schemas.microsoft.com/office/drawing/2014/main" id="{D22D9461-DACF-492D-9A93-49B7BFB8E99E}"/>
                </a:ext>
              </a:extLst>
            </p:cNvPr>
            <p:cNvSpPr txBox="1"/>
            <p:nvPr/>
          </p:nvSpPr>
          <p:spPr bwMode="gray">
            <a:xfrm>
              <a:off x="365622" y="3791470"/>
              <a:ext cx="6797842" cy="276999"/>
            </a:xfrm>
            <a:prstGeom prst="rect">
              <a:avLst/>
            </a:prstGeom>
            <a:noFill/>
          </p:spPr>
          <p:txBody>
            <a:bodyPr wrap="square">
              <a:spAutoFit/>
            </a:bodyPr>
            <a:lstStyle/>
            <a:p>
              <a:r>
                <a:rPr lang="en-US" sz="1200" b="1"/>
                <a:t>Alexian Brothers improves diagnosis-to-referral times and loss-to-follow-up rates</a:t>
              </a:r>
            </a:p>
          </p:txBody>
        </p:sp>
        <p:sp>
          <p:nvSpPr>
            <p:cNvPr id="51" name="TextBox 50">
              <a:extLst>
                <a:ext uri="{FF2B5EF4-FFF2-40B4-BE49-F238E27FC236}">
                  <a16:creationId xmlns:a16="http://schemas.microsoft.com/office/drawing/2014/main" id="{BDA6E409-9F61-492B-8098-16ECA540B74E}"/>
                </a:ext>
              </a:extLst>
            </p:cNvPr>
            <p:cNvSpPr txBox="1"/>
            <p:nvPr/>
          </p:nvSpPr>
          <p:spPr bwMode="gray">
            <a:xfrm>
              <a:off x="457200" y="4132999"/>
              <a:ext cx="5448300" cy="2375715"/>
            </a:xfrm>
            <a:prstGeom prst="rect">
              <a:avLst/>
            </a:prstGeom>
            <a:noFill/>
          </p:spPr>
          <p:txBody>
            <a:bodyPr wrap="square" lIns="0" tIns="0" rIns="0" bIns="0" rtlCol="0">
              <a:spAutoFit/>
            </a:bodyPr>
            <a:lstStyle/>
            <a:p>
              <a:pPr>
                <a:lnSpc>
                  <a:spcPct val="130000"/>
                </a:lnSpc>
                <a:spcBef>
                  <a:spcPts val="500"/>
                </a:spcBef>
                <a:buClr>
                  <a:schemeClr val="accent6"/>
                </a:buClr>
              </a:pPr>
              <a:r>
                <a:rPr lang="en-US" sz="1200" dirty="0"/>
                <a:t>Primary care providers and cardiologists may not be aware that their patients have been diagnosed with severe AS. This prolongs the time from diagnosis to referral and may cause the patient to be lost to follow-up. Alexian Brothers improved its diagnosis-to-referral times and loss-to-follow-up rates in two steps. First, they monitoring their EMR for patients diagnosed with severe AS. Next, they send a letter to eligible patients’ primary care provider or cardiologist to inform them of the diagnosis and appropriate steps based on the current guidelines.</a:t>
              </a:r>
              <a:r>
                <a:rPr lang="en-US" sz="1200" baseline="30000" dirty="0"/>
                <a:t>2</a:t>
              </a:r>
              <a:r>
                <a:rPr lang="en-US" sz="1200" dirty="0"/>
                <a:t> The program found that having the valve team follow-up with the appropriate provider is more effective than relying on another team to do this work. </a:t>
              </a:r>
            </a:p>
          </p:txBody>
        </p:sp>
      </p:grpSp>
      <p:grpSp>
        <p:nvGrpSpPr>
          <p:cNvPr id="53" name="Group 52">
            <a:extLst>
              <a:ext uri="{FF2B5EF4-FFF2-40B4-BE49-F238E27FC236}">
                <a16:creationId xmlns:a16="http://schemas.microsoft.com/office/drawing/2014/main" id="{B97F4951-DDC5-4C50-B40D-7F5A0B1313E9}"/>
              </a:ext>
            </a:extLst>
          </p:cNvPr>
          <p:cNvGrpSpPr/>
          <p:nvPr/>
        </p:nvGrpSpPr>
        <p:grpSpPr>
          <a:xfrm>
            <a:off x="457201" y="6972136"/>
            <a:ext cx="6954252" cy="2149539"/>
            <a:chOff x="457201" y="6630291"/>
            <a:chExt cx="6954252" cy="2149539"/>
          </a:xfrm>
        </p:grpSpPr>
        <p:cxnSp>
          <p:nvCxnSpPr>
            <p:cNvPr id="54" name="Straight Connector 53">
              <a:extLst>
                <a:ext uri="{FF2B5EF4-FFF2-40B4-BE49-F238E27FC236}">
                  <a16:creationId xmlns:a16="http://schemas.microsoft.com/office/drawing/2014/main" id="{DEE4760E-BFAD-4246-9FE0-A9A44BD2FDFA}"/>
                </a:ext>
              </a:extLst>
            </p:cNvPr>
            <p:cNvCxnSpPr>
              <a:cxnSpLocks/>
            </p:cNvCxnSpPr>
            <p:nvPr/>
          </p:nvCxnSpPr>
          <p:spPr bwMode="gray">
            <a:xfrm>
              <a:off x="5507473" y="7600168"/>
              <a:ext cx="0" cy="621792"/>
            </a:xfrm>
            <a:prstGeom prst="line">
              <a:avLst/>
            </a:prstGeom>
            <a:solidFill>
              <a:schemeClr val="accent1"/>
            </a:solidFill>
            <a:ln w="19050" cap="flat" cmpd="sng" algn="ctr">
              <a:solidFill>
                <a:schemeClr val="accent3"/>
              </a:solidFill>
              <a:prstDash val="solid"/>
              <a:miter lim="800000"/>
              <a:headEnd type="none" w="med" len="med"/>
              <a:tailEnd type="none"/>
            </a:ln>
            <a:effectLst/>
          </p:spPr>
        </p:cxnSp>
        <p:cxnSp>
          <p:nvCxnSpPr>
            <p:cNvPr id="55" name="Straight Connector 54">
              <a:extLst>
                <a:ext uri="{FF2B5EF4-FFF2-40B4-BE49-F238E27FC236}">
                  <a16:creationId xmlns:a16="http://schemas.microsoft.com/office/drawing/2014/main" id="{6638A7A5-16F2-4E9E-ACC2-FF56B8CC081F}"/>
                </a:ext>
              </a:extLst>
            </p:cNvPr>
            <p:cNvCxnSpPr/>
            <p:nvPr/>
          </p:nvCxnSpPr>
          <p:spPr bwMode="gray">
            <a:xfrm>
              <a:off x="3743376" y="7190920"/>
              <a:ext cx="0" cy="620645"/>
            </a:xfrm>
            <a:prstGeom prst="line">
              <a:avLst/>
            </a:prstGeom>
            <a:solidFill>
              <a:schemeClr val="accent1"/>
            </a:solidFill>
            <a:ln w="19050" cap="flat" cmpd="sng" algn="ctr">
              <a:solidFill>
                <a:schemeClr val="accent3"/>
              </a:solidFill>
              <a:prstDash val="solid"/>
              <a:miter lim="800000"/>
              <a:headEnd type="none" w="med" len="med"/>
              <a:tailEnd type="none"/>
            </a:ln>
            <a:effectLst/>
          </p:spPr>
        </p:cxnSp>
        <p:cxnSp>
          <p:nvCxnSpPr>
            <p:cNvPr id="56" name="Straight Connector 55">
              <a:extLst>
                <a:ext uri="{FF2B5EF4-FFF2-40B4-BE49-F238E27FC236}">
                  <a16:creationId xmlns:a16="http://schemas.microsoft.com/office/drawing/2014/main" id="{A8031E36-D896-4778-9298-6AFEE07682D7}"/>
                </a:ext>
              </a:extLst>
            </p:cNvPr>
            <p:cNvCxnSpPr/>
            <p:nvPr/>
          </p:nvCxnSpPr>
          <p:spPr bwMode="gray">
            <a:xfrm>
              <a:off x="2231124" y="7603059"/>
              <a:ext cx="0" cy="620645"/>
            </a:xfrm>
            <a:prstGeom prst="line">
              <a:avLst/>
            </a:prstGeom>
            <a:solidFill>
              <a:schemeClr val="accent1"/>
            </a:solidFill>
            <a:ln w="19050" cap="flat" cmpd="sng" algn="ctr">
              <a:solidFill>
                <a:schemeClr val="accent3"/>
              </a:solidFill>
              <a:prstDash val="solid"/>
              <a:miter lim="800000"/>
              <a:headEnd type="none" w="med" len="med"/>
              <a:tailEnd type="none"/>
            </a:ln>
            <a:effectLst/>
          </p:spPr>
        </p:cxnSp>
        <p:cxnSp>
          <p:nvCxnSpPr>
            <p:cNvPr id="57" name="Straight Connector 56">
              <a:extLst>
                <a:ext uri="{FF2B5EF4-FFF2-40B4-BE49-F238E27FC236}">
                  <a16:creationId xmlns:a16="http://schemas.microsoft.com/office/drawing/2014/main" id="{9A5869B4-F16E-44D0-B4DB-AB752F2EA7C4}"/>
                </a:ext>
              </a:extLst>
            </p:cNvPr>
            <p:cNvCxnSpPr/>
            <p:nvPr/>
          </p:nvCxnSpPr>
          <p:spPr bwMode="gray">
            <a:xfrm>
              <a:off x="688242" y="7190920"/>
              <a:ext cx="0" cy="620645"/>
            </a:xfrm>
            <a:prstGeom prst="line">
              <a:avLst/>
            </a:prstGeom>
            <a:solidFill>
              <a:schemeClr val="accent1"/>
            </a:solidFill>
            <a:ln w="19050" cap="flat" cmpd="sng" algn="ctr">
              <a:solidFill>
                <a:schemeClr val="accent3"/>
              </a:solidFill>
              <a:prstDash val="solid"/>
              <a:miter lim="800000"/>
              <a:headEnd type="none" w="med" len="med"/>
              <a:tailEnd type="none"/>
            </a:ln>
            <a:effectLst/>
          </p:spPr>
        </p:cxnSp>
        <p:sp>
          <p:nvSpPr>
            <p:cNvPr id="59" name="Right Arrow 53">
              <a:extLst>
                <a:ext uri="{FF2B5EF4-FFF2-40B4-BE49-F238E27FC236}">
                  <a16:creationId xmlns:a16="http://schemas.microsoft.com/office/drawing/2014/main" id="{E94EDD85-71B7-4E5E-860D-6C7EBE4E54A6}"/>
                </a:ext>
              </a:extLst>
            </p:cNvPr>
            <p:cNvSpPr/>
            <p:nvPr/>
          </p:nvSpPr>
          <p:spPr bwMode="gray">
            <a:xfrm>
              <a:off x="457201" y="7443131"/>
              <a:ext cx="6857999" cy="514601"/>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65314" tIns="65314" rIns="65314" bIns="65314" numCol="1" rtlCol="0" anchor="t" anchorCtr="0" compatLnSpc="1">
              <a:prstTxWarp prst="textNoShape">
                <a:avLst/>
              </a:prstTxWarp>
              <a:noAutofit/>
            </a:bodyPr>
            <a:lstStyle/>
            <a:p>
              <a:pPr defTabSz="2091006"/>
              <a:endParaRPr lang="en-US" sz="1286">
                <a:solidFill>
                  <a:schemeClr val="bg2"/>
                </a:solidFill>
                <a:latin typeface="+mj-lt"/>
              </a:endParaRPr>
            </a:p>
          </p:txBody>
        </p:sp>
        <p:sp>
          <p:nvSpPr>
            <p:cNvPr id="60" name="TextBox 59">
              <a:extLst>
                <a:ext uri="{FF2B5EF4-FFF2-40B4-BE49-F238E27FC236}">
                  <a16:creationId xmlns:a16="http://schemas.microsoft.com/office/drawing/2014/main" id="{F141B55E-EE8F-470E-9D32-3EBA2238A544}"/>
                </a:ext>
              </a:extLst>
            </p:cNvPr>
            <p:cNvSpPr txBox="1"/>
            <p:nvPr/>
          </p:nvSpPr>
          <p:spPr bwMode="gray">
            <a:xfrm>
              <a:off x="466554" y="7603059"/>
              <a:ext cx="2371895" cy="184666"/>
            </a:xfrm>
            <a:prstGeom prst="rect">
              <a:avLst/>
            </a:prstGeom>
            <a:noFill/>
          </p:spPr>
          <p:txBody>
            <a:bodyPr wrap="square" lIns="0" tIns="0" rIns="0" bIns="0" rtlCol="0">
              <a:spAutoFit/>
            </a:bodyPr>
            <a:lstStyle/>
            <a:p>
              <a:pPr algn="ctr"/>
              <a:r>
                <a:rPr lang="en-US" sz="1200" b="1"/>
                <a:t>Patient has an echocardiogram</a:t>
              </a:r>
            </a:p>
          </p:txBody>
        </p:sp>
        <p:sp>
          <p:nvSpPr>
            <p:cNvPr id="62" name="TextBox 61">
              <a:extLst>
                <a:ext uri="{FF2B5EF4-FFF2-40B4-BE49-F238E27FC236}">
                  <a16:creationId xmlns:a16="http://schemas.microsoft.com/office/drawing/2014/main" id="{58314050-ECB6-4677-87AD-E7727B242041}"/>
                </a:ext>
              </a:extLst>
            </p:cNvPr>
            <p:cNvSpPr txBox="1"/>
            <p:nvPr/>
          </p:nvSpPr>
          <p:spPr bwMode="gray">
            <a:xfrm>
              <a:off x="3123330" y="7600168"/>
              <a:ext cx="2046152" cy="184666"/>
            </a:xfrm>
            <a:prstGeom prst="rect">
              <a:avLst/>
            </a:prstGeom>
            <a:noFill/>
          </p:spPr>
          <p:txBody>
            <a:bodyPr wrap="square" lIns="0" tIns="0" rIns="0" bIns="0" rtlCol="0">
              <a:spAutoFit/>
            </a:bodyPr>
            <a:lstStyle/>
            <a:p>
              <a:pPr algn="ctr"/>
              <a:r>
                <a:rPr lang="en-US" sz="1200" b="1" dirty="0"/>
                <a:t>Valve team identifies patient</a:t>
              </a:r>
            </a:p>
          </p:txBody>
        </p:sp>
        <p:sp>
          <p:nvSpPr>
            <p:cNvPr id="63" name="TextBox 62">
              <a:extLst>
                <a:ext uri="{FF2B5EF4-FFF2-40B4-BE49-F238E27FC236}">
                  <a16:creationId xmlns:a16="http://schemas.microsoft.com/office/drawing/2014/main" id="{1CB95770-05A7-4FA4-BC19-10BCB31220E6}"/>
                </a:ext>
              </a:extLst>
            </p:cNvPr>
            <p:cNvSpPr txBox="1"/>
            <p:nvPr/>
          </p:nvSpPr>
          <p:spPr bwMode="gray">
            <a:xfrm>
              <a:off x="5337971" y="7604539"/>
              <a:ext cx="1626714" cy="184666"/>
            </a:xfrm>
            <a:prstGeom prst="rect">
              <a:avLst/>
            </a:prstGeom>
            <a:noFill/>
          </p:spPr>
          <p:txBody>
            <a:bodyPr wrap="square" lIns="0" tIns="0" rIns="0" bIns="0" rtlCol="0">
              <a:spAutoFit/>
            </a:bodyPr>
            <a:lstStyle/>
            <a:p>
              <a:pPr algn="ctr"/>
              <a:r>
                <a:rPr lang="en-US" sz="1200" b="1"/>
                <a:t>Provider contacted</a:t>
              </a:r>
            </a:p>
          </p:txBody>
        </p:sp>
        <p:pic>
          <p:nvPicPr>
            <p:cNvPr id="64" name="Picture 63" descr="Icon&#10;&#10;Description automatically generated">
              <a:extLst>
                <a:ext uri="{FF2B5EF4-FFF2-40B4-BE49-F238E27FC236}">
                  <a16:creationId xmlns:a16="http://schemas.microsoft.com/office/drawing/2014/main" id="{CFCD18C7-332A-433F-87F2-2590A89D58EA}"/>
                </a:ext>
              </a:extLst>
            </p:cNvPr>
            <p:cNvPicPr>
              <a:picLocks noChangeAspect="1"/>
            </p:cNvPicPr>
            <p:nvPr/>
          </p:nvPicPr>
          <p:blipFill>
            <a:blip r:embed="rId2"/>
            <a:stretch>
              <a:fillRect/>
            </a:stretch>
          </p:blipFill>
          <p:spPr>
            <a:xfrm>
              <a:off x="507285" y="6630291"/>
              <a:ext cx="361914" cy="488584"/>
            </a:xfrm>
            <a:prstGeom prst="rect">
              <a:avLst/>
            </a:prstGeom>
          </p:spPr>
        </p:pic>
        <p:sp>
          <p:nvSpPr>
            <p:cNvPr id="65" name="TextBox 64">
              <a:extLst>
                <a:ext uri="{FF2B5EF4-FFF2-40B4-BE49-F238E27FC236}">
                  <a16:creationId xmlns:a16="http://schemas.microsoft.com/office/drawing/2014/main" id="{CD5CDC5F-2B55-404B-A26B-1A0BE625FCD4}"/>
                </a:ext>
              </a:extLst>
            </p:cNvPr>
            <p:cNvSpPr txBox="1"/>
            <p:nvPr/>
          </p:nvSpPr>
          <p:spPr bwMode="gray">
            <a:xfrm>
              <a:off x="981775" y="6637699"/>
              <a:ext cx="1700784" cy="369332"/>
            </a:xfrm>
            <a:prstGeom prst="rect">
              <a:avLst/>
            </a:prstGeom>
            <a:noFill/>
          </p:spPr>
          <p:txBody>
            <a:bodyPr wrap="square" lIns="0" tIns="0" rIns="0" bIns="0" rtlCol="0">
              <a:spAutoFit/>
            </a:bodyPr>
            <a:lstStyle/>
            <a:p>
              <a:pPr>
                <a:spcBef>
                  <a:spcPts val="600"/>
                </a:spcBef>
              </a:pPr>
              <a:r>
                <a:rPr lang="en-US" sz="1200"/>
                <a:t>PCP or cardiologist orders an echo</a:t>
              </a:r>
              <a:endParaRPr lang="en-US" sz="1200">
                <a:latin typeface="+mj-lt"/>
              </a:endParaRPr>
            </a:p>
          </p:txBody>
        </p:sp>
        <p:pic>
          <p:nvPicPr>
            <p:cNvPr id="66" name="Picture 65" descr="Icon&#10;&#10;Description automatically generated">
              <a:extLst>
                <a:ext uri="{FF2B5EF4-FFF2-40B4-BE49-F238E27FC236}">
                  <a16:creationId xmlns:a16="http://schemas.microsoft.com/office/drawing/2014/main" id="{DA324814-12CF-47D8-A45F-A1F338ECFB62}"/>
                </a:ext>
              </a:extLst>
            </p:cNvPr>
            <p:cNvPicPr>
              <a:picLocks noChangeAspect="1"/>
            </p:cNvPicPr>
            <p:nvPr/>
          </p:nvPicPr>
          <p:blipFill>
            <a:blip r:embed="rId3"/>
            <a:stretch>
              <a:fillRect/>
            </a:stretch>
          </p:blipFill>
          <p:spPr>
            <a:xfrm>
              <a:off x="1755038" y="8266672"/>
              <a:ext cx="524775" cy="488584"/>
            </a:xfrm>
            <a:prstGeom prst="rect">
              <a:avLst/>
            </a:prstGeom>
          </p:spPr>
        </p:pic>
        <p:sp>
          <p:nvSpPr>
            <p:cNvPr id="67" name="TextBox 66">
              <a:extLst>
                <a:ext uri="{FF2B5EF4-FFF2-40B4-BE49-F238E27FC236}">
                  <a16:creationId xmlns:a16="http://schemas.microsoft.com/office/drawing/2014/main" id="{22D9D293-E777-4C55-ADE5-237A1C4D57AE}"/>
                </a:ext>
              </a:extLst>
            </p:cNvPr>
            <p:cNvSpPr txBox="1"/>
            <p:nvPr/>
          </p:nvSpPr>
          <p:spPr bwMode="gray">
            <a:xfrm>
              <a:off x="2361327" y="8082074"/>
              <a:ext cx="1700540" cy="369332"/>
            </a:xfrm>
            <a:prstGeom prst="rect">
              <a:avLst/>
            </a:prstGeom>
            <a:noFill/>
          </p:spPr>
          <p:txBody>
            <a:bodyPr wrap="square" lIns="0" tIns="0" rIns="0" bIns="0" rtlCol="0">
              <a:spAutoFit/>
            </a:bodyPr>
            <a:lstStyle/>
            <a:p>
              <a:pPr>
                <a:spcBef>
                  <a:spcPts val="600"/>
                </a:spcBef>
              </a:pPr>
              <a:r>
                <a:rPr lang="en-US" sz="1200"/>
                <a:t>Echo reveals that patient has severe AS</a:t>
              </a:r>
              <a:endParaRPr lang="en-US" sz="1200">
                <a:latin typeface="+mj-lt"/>
              </a:endParaRPr>
            </a:p>
          </p:txBody>
        </p:sp>
        <p:pic>
          <p:nvPicPr>
            <p:cNvPr id="68" name="Picture 67" descr="Icon&#10;&#10;Description automatically generated">
              <a:extLst>
                <a:ext uri="{FF2B5EF4-FFF2-40B4-BE49-F238E27FC236}">
                  <a16:creationId xmlns:a16="http://schemas.microsoft.com/office/drawing/2014/main" id="{E8A926EE-1D4E-412C-98CD-DEBEEB88CA7B}"/>
                </a:ext>
              </a:extLst>
            </p:cNvPr>
            <p:cNvPicPr>
              <a:picLocks noChangeAspect="1"/>
            </p:cNvPicPr>
            <p:nvPr/>
          </p:nvPicPr>
          <p:blipFill>
            <a:blip r:embed="rId4"/>
            <a:stretch>
              <a:fillRect/>
            </a:stretch>
          </p:blipFill>
          <p:spPr>
            <a:xfrm>
              <a:off x="3542315" y="6762739"/>
              <a:ext cx="488584" cy="488584"/>
            </a:xfrm>
            <a:prstGeom prst="rect">
              <a:avLst/>
            </a:prstGeom>
          </p:spPr>
        </p:pic>
        <p:sp>
          <p:nvSpPr>
            <p:cNvPr id="69" name="TextBox 68">
              <a:extLst>
                <a:ext uri="{FF2B5EF4-FFF2-40B4-BE49-F238E27FC236}">
                  <a16:creationId xmlns:a16="http://schemas.microsoft.com/office/drawing/2014/main" id="{5562CC07-F858-4ADD-ADD1-88E723AAEEFD}"/>
                </a:ext>
              </a:extLst>
            </p:cNvPr>
            <p:cNvSpPr txBox="1"/>
            <p:nvPr/>
          </p:nvSpPr>
          <p:spPr bwMode="gray">
            <a:xfrm>
              <a:off x="4143475" y="6638667"/>
              <a:ext cx="1673335" cy="553998"/>
            </a:xfrm>
            <a:prstGeom prst="rect">
              <a:avLst/>
            </a:prstGeom>
            <a:noFill/>
          </p:spPr>
          <p:txBody>
            <a:bodyPr wrap="square" lIns="0" tIns="0" rIns="0" bIns="0" rtlCol="0">
              <a:spAutoFit/>
            </a:bodyPr>
            <a:lstStyle/>
            <a:p>
              <a:pPr>
                <a:spcBef>
                  <a:spcPts val="600"/>
                </a:spcBef>
              </a:pPr>
              <a:r>
                <a:rPr lang="en-US" sz="1200"/>
                <a:t>Valve team proactively monitors EMR for patients with severe AS</a:t>
              </a:r>
              <a:endParaRPr lang="en-US" sz="1200">
                <a:latin typeface="+mj-lt"/>
              </a:endParaRPr>
            </a:p>
          </p:txBody>
        </p:sp>
        <p:pic>
          <p:nvPicPr>
            <p:cNvPr id="70" name="Picture 69" descr="A screen shot of a computer&#10;&#10;Description automatically generated">
              <a:extLst>
                <a:ext uri="{FF2B5EF4-FFF2-40B4-BE49-F238E27FC236}">
                  <a16:creationId xmlns:a16="http://schemas.microsoft.com/office/drawing/2014/main" id="{5E9713D0-1FFF-4FB8-BC0C-B973F3473DDB}"/>
                </a:ext>
              </a:extLst>
            </p:cNvPr>
            <p:cNvPicPr>
              <a:picLocks noChangeAspect="1"/>
            </p:cNvPicPr>
            <p:nvPr/>
          </p:nvPicPr>
          <p:blipFill>
            <a:blip r:embed="rId5"/>
            <a:stretch>
              <a:fillRect/>
            </a:stretch>
          </p:blipFill>
          <p:spPr>
            <a:xfrm>
              <a:off x="5145559" y="8291246"/>
              <a:ext cx="361914" cy="488584"/>
            </a:xfrm>
            <a:prstGeom prst="rect">
              <a:avLst/>
            </a:prstGeom>
          </p:spPr>
        </p:pic>
        <p:sp>
          <p:nvSpPr>
            <p:cNvPr id="71" name="TextBox 70">
              <a:extLst>
                <a:ext uri="{FF2B5EF4-FFF2-40B4-BE49-F238E27FC236}">
                  <a16:creationId xmlns:a16="http://schemas.microsoft.com/office/drawing/2014/main" id="{91CCDE7F-667D-423B-BD2A-6107967A4070}"/>
                </a:ext>
              </a:extLst>
            </p:cNvPr>
            <p:cNvSpPr txBox="1"/>
            <p:nvPr/>
          </p:nvSpPr>
          <p:spPr bwMode="gray">
            <a:xfrm>
              <a:off x="5637530" y="8082074"/>
              <a:ext cx="1773923" cy="553998"/>
            </a:xfrm>
            <a:prstGeom prst="rect">
              <a:avLst/>
            </a:prstGeom>
            <a:noFill/>
          </p:spPr>
          <p:txBody>
            <a:bodyPr wrap="square" lIns="0" tIns="0" rIns="0" bIns="0" rtlCol="0">
              <a:spAutoFit/>
            </a:bodyPr>
            <a:lstStyle/>
            <a:p>
              <a:pPr>
                <a:spcBef>
                  <a:spcPts val="600"/>
                </a:spcBef>
              </a:pPr>
              <a:r>
                <a:rPr lang="en-US" sz="1200"/>
                <a:t>Valve team sends a letter to ordering provider with diagnosis and next steps</a:t>
              </a:r>
              <a:endParaRPr lang="en-US" sz="1200">
                <a:latin typeface="+mj-lt"/>
              </a:endParaRPr>
            </a:p>
          </p:txBody>
        </p:sp>
      </p:grpSp>
      <p:sp>
        <p:nvSpPr>
          <p:cNvPr id="75" name="Text Placeholder 2">
            <a:extLst>
              <a:ext uri="{FF2B5EF4-FFF2-40B4-BE49-F238E27FC236}">
                <a16:creationId xmlns:a16="http://schemas.microsoft.com/office/drawing/2014/main" id="{B4F368E6-A226-41FA-A5EE-8F3651078C53}"/>
              </a:ext>
            </a:extLst>
          </p:cNvPr>
          <p:cNvSpPr txBox="1">
            <a:spLocks/>
          </p:cNvSpPr>
          <p:nvPr/>
        </p:nvSpPr>
        <p:spPr bwMode="gray">
          <a:xfrm>
            <a:off x="473272" y="161455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TACTICS IN ACTION</a:t>
            </a:r>
          </a:p>
        </p:txBody>
      </p:sp>
    </p:spTree>
    <p:extLst>
      <p:ext uri="{BB962C8B-B14F-4D97-AF65-F5344CB8AC3E}">
        <p14:creationId xmlns:p14="http://schemas.microsoft.com/office/powerpoint/2010/main" val="67888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771053-A574-4A7D-A26C-2E3B47AAD726}"/>
              </a:ext>
            </a:extLst>
          </p:cNvPr>
          <p:cNvSpPr>
            <a:spLocks noGrp="1"/>
          </p:cNvSpPr>
          <p:nvPr>
            <p:ph type="body" sz="quarter" idx="13"/>
          </p:nvPr>
        </p:nvSpPr>
        <p:spPr>
          <a:xfrm>
            <a:off x="458899" y="959475"/>
            <a:ext cx="3231654" cy="138499"/>
          </a:xfrm>
        </p:spPr>
        <p:txBody>
          <a:bodyPr/>
          <a:lstStyle/>
          <a:p>
            <a:r>
              <a:rPr lang="en-US"/>
              <a:t>2. Invest in solutions to patient access barriers</a:t>
            </a:r>
          </a:p>
        </p:txBody>
      </p:sp>
      <p:sp>
        <p:nvSpPr>
          <p:cNvPr id="18" name="Text Placeholder 4">
            <a:extLst>
              <a:ext uri="{FF2B5EF4-FFF2-40B4-BE49-F238E27FC236}">
                <a16:creationId xmlns:a16="http://schemas.microsoft.com/office/drawing/2014/main" id="{E68DEC9E-752A-4AF5-B9CB-19B31B461564}"/>
              </a:ext>
            </a:extLst>
          </p:cNvPr>
          <p:cNvSpPr>
            <a:spLocks noGrp="1"/>
          </p:cNvSpPr>
          <p:nvPr>
            <p:ph type="body" sz="quarter" idx="27"/>
          </p:nvPr>
        </p:nvSpPr>
        <p:spPr>
          <a:xfrm>
            <a:off x="4497388" y="9172989"/>
            <a:ext cx="2836955" cy="384721"/>
          </a:xfrm>
        </p:spPr>
        <p:txBody>
          <a:bodyPr/>
          <a:lstStyle/>
          <a:p>
            <a:r>
              <a:rPr lang="en-US"/>
              <a:t>Source: Batchelor et al., “Aortic Valve Stenosis Treatment Disparities in the Underserved: JACC Council Perspectives”, </a:t>
            </a:r>
            <a:r>
              <a:rPr lang="en-US" i="1"/>
              <a:t>Journal of the American College of Cardiology</a:t>
            </a:r>
            <a:r>
              <a:rPr lang="en-US"/>
              <a:t>, 2019, Minneapolis Heart Institute Foundation, “The Facts About Valve Disease,” 2022; Advisory Board interviews and analysis.</a:t>
            </a:r>
          </a:p>
        </p:txBody>
      </p:sp>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TextBox 13">
            <a:extLst>
              <a:ext uri="{FF2B5EF4-FFF2-40B4-BE49-F238E27FC236}">
                <a16:creationId xmlns:a16="http://schemas.microsoft.com/office/drawing/2014/main" id="{3FF1CE91-DBC6-4E10-8DD2-820928DE5AD4}"/>
              </a:ext>
            </a:extLst>
          </p:cNvPr>
          <p:cNvSpPr txBox="1"/>
          <p:nvPr/>
        </p:nvSpPr>
        <p:spPr bwMode="gray">
          <a:xfrm>
            <a:off x="398935" y="1609831"/>
            <a:ext cx="5575840" cy="1064587"/>
          </a:xfrm>
          <a:prstGeom prst="rect">
            <a:avLst/>
          </a:prstGeom>
          <a:noFill/>
        </p:spPr>
        <p:txBody>
          <a:bodyPr wrap="square">
            <a:spAutoFit/>
          </a:bodyPr>
          <a:lstStyle/>
          <a:p>
            <a:r>
              <a:rPr lang="en-US" sz="1300" b="1" dirty="0"/>
              <a:t>2. </a:t>
            </a:r>
            <a:r>
              <a:rPr lang="en-US" sz="1300" b="1" dirty="0">
                <a:solidFill>
                  <a:schemeClr val="accent5"/>
                </a:solidFill>
              </a:rPr>
              <a:t>Ensure equitable access to care information for potential patients</a:t>
            </a:r>
          </a:p>
          <a:p>
            <a:pPr>
              <a:lnSpc>
                <a:spcPct val="130000"/>
              </a:lnSpc>
              <a:spcBef>
                <a:spcPts val="600"/>
              </a:spcBef>
            </a:pPr>
            <a:r>
              <a:rPr lang="en-US" sz="1200" b="0" i="0" dirty="0">
                <a:effectLst/>
              </a:rPr>
              <a:t>Data suggests that a lack of understanding of heart disease </a:t>
            </a:r>
            <a:r>
              <a:rPr lang="en-US" sz="1200" dirty="0"/>
              <a:t>symptoms and available </a:t>
            </a:r>
            <a:r>
              <a:rPr lang="en-US" sz="1200" b="0" i="0" dirty="0">
                <a:effectLst/>
              </a:rPr>
              <a:t>treatment options results in patients being unsure of when to seek care or how to access treatment. </a:t>
            </a:r>
            <a:endParaRPr lang="en-US" sz="1200" dirty="0">
              <a:effectLst/>
              <a:ea typeface="Calibri" panose="020F0502020204030204" pitchFamily="34" charset="0"/>
              <a:cs typeface="Arial" panose="020B0604020202020204" pitchFamily="34" charset="0"/>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20" name="TextBox 19">
            <a:extLst>
              <a:ext uri="{FF2B5EF4-FFF2-40B4-BE49-F238E27FC236}">
                <a16:creationId xmlns:a16="http://schemas.microsoft.com/office/drawing/2014/main" id="{74BD5C91-E084-467D-9CA3-2D872A21843E}"/>
              </a:ext>
            </a:extLst>
          </p:cNvPr>
          <p:cNvSpPr txBox="1"/>
          <p:nvPr/>
        </p:nvSpPr>
        <p:spPr bwMode="gray">
          <a:xfrm>
            <a:off x="396882" y="4880112"/>
            <a:ext cx="5572752" cy="1267719"/>
          </a:xfrm>
          <a:prstGeom prst="rect">
            <a:avLst/>
          </a:prstGeom>
          <a:noFill/>
        </p:spPr>
        <p:txBody>
          <a:bodyPr wrap="square">
            <a:spAutoFit/>
          </a:bodyPr>
          <a:lstStyle/>
          <a:p>
            <a:pPr>
              <a:lnSpc>
                <a:spcPct val="130000"/>
              </a:lnSpc>
              <a:spcBef>
                <a:spcPts val="600"/>
              </a:spcBef>
            </a:pPr>
            <a:r>
              <a:rPr lang="en-US" sz="1200" dirty="0">
                <a:effectLst/>
                <a:ea typeface="Calibri" panose="020F0502020204030204" pitchFamily="34" charset="0"/>
                <a:cs typeface="Arial" panose="020B0604020202020204" pitchFamily="34" charset="0"/>
              </a:rPr>
              <a:t>For patients to equitably benefit from AVRs, programs must ensure </a:t>
            </a:r>
            <a:r>
              <a:rPr lang="en-US" sz="1200" b="0" i="0" dirty="0">
                <a:effectLst/>
              </a:rPr>
              <a:t>access to information that promotes general education about heart disease and treatment options</a:t>
            </a:r>
            <a:r>
              <a:rPr lang="en-US" sz="1200" b="0" i="0" dirty="0">
                <a:cs typeface="Arial" panose="020B0604020202020204" pitchFamily="34" charset="0"/>
              </a:rPr>
              <a:t>. </a:t>
            </a:r>
            <a:r>
              <a:rPr lang="en-US" sz="1200" dirty="0">
                <a:effectLst/>
              </a:rPr>
              <a:t>SH programs can leverage multi-modal</a:t>
            </a:r>
            <a:r>
              <a:rPr lang="en-US" sz="1200" baseline="30000" dirty="0">
                <a:effectLst/>
              </a:rPr>
              <a:t>1</a:t>
            </a:r>
            <a:r>
              <a:rPr lang="en-US" sz="1200" dirty="0">
                <a:effectLst/>
              </a:rPr>
              <a:t> communication channels to reach broader patient populations and increase community knowledge of heart disease symptoms and treatments. Examples of this include: </a:t>
            </a:r>
          </a:p>
        </p:txBody>
      </p:sp>
      <p:sp>
        <p:nvSpPr>
          <p:cNvPr id="21" name="Rectangle 20">
            <a:extLst>
              <a:ext uri="{FF2B5EF4-FFF2-40B4-BE49-F238E27FC236}">
                <a16:creationId xmlns:a16="http://schemas.microsoft.com/office/drawing/2014/main" id="{F1EAA07D-B3CB-4542-8792-C52634EC60AA}"/>
              </a:ext>
            </a:extLst>
          </p:cNvPr>
          <p:cNvSpPr/>
          <p:nvPr/>
        </p:nvSpPr>
        <p:spPr bwMode="gray">
          <a:xfrm>
            <a:off x="480307" y="2822156"/>
            <a:ext cx="5359693" cy="1973665"/>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a:t>Alleviates workload and capacity constraints</a:t>
            </a:r>
            <a:endParaRPr lang="en-US" sz="1000">
              <a:solidFill>
                <a:schemeClr val="bg1"/>
              </a:solidFill>
            </a:endParaRPr>
          </a:p>
        </p:txBody>
      </p:sp>
      <p:sp>
        <p:nvSpPr>
          <p:cNvPr id="22" name="Rectangle 2">
            <a:extLst>
              <a:ext uri="{FF2B5EF4-FFF2-40B4-BE49-F238E27FC236}">
                <a16:creationId xmlns:a16="http://schemas.microsoft.com/office/drawing/2014/main" id="{EB3FE6CC-FE92-46CE-9C1B-9A75DFF650A0}"/>
              </a:ext>
            </a:extLst>
          </p:cNvPr>
          <p:cNvSpPr>
            <a:spLocks noChangeArrowheads="1"/>
          </p:cNvSpPr>
          <p:nvPr/>
        </p:nvSpPr>
        <p:spPr bwMode="auto">
          <a:xfrm>
            <a:off x="216557" y="2727654"/>
            <a:ext cx="2010136" cy="30745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a:t>           DATA SPOTLIGHT</a:t>
            </a:r>
            <a:endParaRPr kumimoji="0" lang="en-US" altLang="en-US" sz="1200" b="0" i="0" u="none" strike="noStrike" cap="none" normalizeH="0" baseline="0">
              <a:ln>
                <a:noFill/>
              </a:ln>
              <a:solidFill>
                <a:schemeClr val="tx1"/>
              </a:solidFill>
              <a:effectLst/>
            </a:endParaRPr>
          </a:p>
        </p:txBody>
      </p:sp>
      <p:pic>
        <p:nvPicPr>
          <p:cNvPr id="23" name="Picture 22" descr="Icon&#10;&#10;Description automatically generated">
            <a:extLst>
              <a:ext uri="{FF2B5EF4-FFF2-40B4-BE49-F238E27FC236}">
                <a16:creationId xmlns:a16="http://schemas.microsoft.com/office/drawing/2014/main" id="{5D2CE6A1-4AB1-4010-90BD-0FC71EE7F01C}"/>
              </a:ext>
            </a:extLst>
          </p:cNvPr>
          <p:cNvPicPr>
            <a:picLocks noChangeAspect="1"/>
          </p:cNvPicPr>
          <p:nvPr/>
        </p:nvPicPr>
        <p:blipFill>
          <a:blip r:embed="rId3"/>
          <a:stretch>
            <a:fillRect/>
          </a:stretch>
        </p:blipFill>
        <p:spPr>
          <a:xfrm>
            <a:off x="462388" y="2725427"/>
            <a:ext cx="342901" cy="342901"/>
          </a:xfrm>
          <a:prstGeom prst="rect">
            <a:avLst/>
          </a:prstGeom>
        </p:spPr>
      </p:pic>
      <p:sp>
        <p:nvSpPr>
          <p:cNvPr id="25" name="TextBox 24">
            <a:extLst>
              <a:ext uri="{FF2B5EF4-FFF2-40B4-BE49-F238E27FC236}">
                <a16:creationId xmlns:a16="http://schemas.microsoft.com/office/drawing/2014/main" id="{ACF65192-55F3-4362-8609-FB23D5A84C0A}"/>
              </a:ext>
            </a:extLst>
          </p:cNvPr>
          <p:cNvSpPr txBox="1"/>
          <p:nvPr/>
        </p:nvSpPr>
        <p:spPr bwMode="gray">
          <a:xfrm>
            <a:off x="574665" y="3443834"/>
            <a:ext cx="2449109" cy="461665"/>
          </a:xfrm>
          <a:prstGeom prst="rect">
            <a:avLst/>
          </a:prstGeom>
          <a:noFill/>
        </p:spPr>
        <p:txBody>
          <a:bodyPr wrap="square">
            <a:spAutoFit/>
          </a:bodyPr>
          <a:lstStyle/>
          <a:p>
            <a:pPr algn="l">
              <a:spcBef>
                <a:spcPts val="300"/>
              </a:spcBef>
            </a:pPr>
            <a:r>
              <a:rPr lang="en-US" sz="1200">
                <a:solidFill>
                  <a:srgbClr val="242424"/>
                </a:solidFill>
              </a:rPr>
              <a:t>A</a:t>
            </a:r>
            <a:r>
              <a:rPr lang="en-US" sz="1200" b="0" i="0">
                <a:solidFill>
                  <a:srgbClr val="242424"/>
                </a:solidFill>
                <a:effectLst/>
              </a:rPr>
              <a:t>dults know somewhat or a great deal about heart valve disease</a:t>
            </a:r>
            <a:endParaRPr lang="en-US" sz="1200" i="1">
              <a:effectLst/>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222D3DA-1AD2-45BA-91FC-9CA8B1F02727}"/>
              </a:ext>
            </a:extLst>
          </p:cNvPr>
          <p:cNvSpPr txBox="1"/>
          <p:nvPr/>
        </p:nvSpPr>
        <p:spPr bwMode="gray">
          <a:xfrm>
            <a:off x="722424" y="2972601"/>
            <a:ext cx="2457576" cy="504241"/>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&lt; 1 in 4</a:t>
            </a:r>
          </a:p>
        </p:txBody>
      </p:sp>
      <p:sp>
        <p:nvSpPr>
          <p:cNvPr id="31" name="TextBox 30">
            <a:extLst>
              <a:ext uri="{FF2B5EF4-FFF2-40B4-BE49-F238E27FC236}">
                <a16:creationId xmlns:a16="http://schemas.microsoft.com/office/drawing/2014/main" id="{992188E7-6972-4D92-9263-F6BB0E303F10}"/>
              </a:ext>
            </a:extLst>
          </p:cNvPr>
          <p:cNvSpPr txBox="1"/>
          <p:nvPr/>
        </p:nvSpPr>
        <p:spPr bwMode="gray">
          <a:xfrm>
            <a:off x="3072492" y="3443834"/>
            <a:ext cx="2605335" cy="461665"/>
          </a:xfrm>
          <a:prstGeom prst="rect">
            <a:avLst/>
          </a:prstGeom>
          <a:noFill/>
        </p:spPr>
        <p:txBody>
          <a:bodyPr wrap="square">
            <a:spAutoFit/>
          </a:bodyPr>
          <a:lstStyle/>
          <a:p>
            <a:pPr algn="l">
              <a:spcBef>
                <a:spcPts val="300"/>
              </a:spcBef>
            </a:pPr>
            <a:r>
              <a:rPr lang="en-US" sz="1200">
                <a:solidFill>
                  <a:srgbClr val="242424"/>
                </a:solidFill>
              </a:rPr>
              <a:t>Of people over the age of 65 know nothing about heart valve disease </a:t>
            </a:r>
            <a:endParaRPr lang="en-US" sz="1200" i="1">
              <a:effectLst/>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A4B25EB-69BE-4BFE-93C3-8C113B83B04E}"/>
              </a:ext>
            </a:extLst>
          </p:cNvPr>
          <p:cNvSpPr txBox="1"/>
          <p:nvPr/>
        </p:nvSpPr>
        <p:spPr bwMode="gray">
          <a:xfrm>
            <a:off x="3220251" y="2972601"/>
            <a:ext cx="2457576" cy="504241"/>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30%</a:t>
            </a:r>
          </a:p>
        </p:txBody>
      </p:sp>
      <p:sp>
        <p:nvSpPr>
          <p:cNvPr id="34" name="TextBox 33">
            <a:extLst>
              <a:ext uri="{FF2B5EF4-FFF2-40B4-BE49-F238E27FC236}">
                <a16:creationId xmlns:a16="http://schemas.microsoft.com/office/drawing/2014/main" id="{DDA56340-FD1B-4F01-9775-1D89E7B1E6E1}"/>
              </a:ext>
            </a:extLst>
          </p:cNvPr>
          <p:cNvSpPr txBox="1"/>
          <p:nvPr/>
        </p:nvSpPr>
        <p:spPr bwMode="gray">
          <a:xfrm>
            <a:off x="1086980" y="4026049"/>
            <a:ext cx="4753019" cy="646331"/>
          </a:xfrm>
          <a:prstGeom prst="rect">
            <a:avLst/>
          </a:prstGeom>
          <a:noFill/>
        </p:spPr>
        <p:txBody>
          <a:bodyPr wrap="square">
            <a:spAutoFit/>
          </a:bodyPr>
          <a:lstStyle/>
          <a:p>
            <a:pPr algn="l">
              <a:spcBef>
                <a:spcPts val="300"/>
              </a:spcBef>
            </a:pPr>
            <a:r>
              <a:rPr lang="en-US" sz="1200">
                <a:effectLst/>
                <a:ea typeface="Calibri" panose="020F0502020204030204" pitchFamily="34" charset="0"/>
                <a:cs typeface="Arial" panose="020B0604020202020204" pitchFamily="34" charset="0"/>
              </a:rPr>
              <a:t>Black patients with AS are less likely to report dyspnea than White patients and are more likely to attribute chest pain to a gastrointestinal rather than cardiac source. </a:t>
            </a:r>
            <a:endParaRPr lang="en-US" sz="1200" b="0" i="1" u="none" strike="noStrike" baseline="0">
              <a:solidFill>
                <a:srgbClr val="000000"/>
              </a:solidFill>
              <a:cs typeface="Arial" panose="020B0604020202020204" pitchFamily="34" charset="0"/>
            </a:endParaRPr>
          </a:p>
        </p:txBody>
      </p:sp>
      <p:sp>
        <p:nvSpPr>
          <p:cNvPr id="38" name="TextBox 37">
            <a:extLst>
              <a:ext uri="{FF2B5EF4-FFF2-40B4-BE49-F238E27FC236}">
                <a16:creationId xmlns:a16="http://schemas.microsoft.com/office/drawing/2014/main" id="{4F79190C-A76E-4152-A823-147741CC8F65}"/>
              </a:ext>
            </a:extLst>
          </p:cNvPr>
          <p:cNvSpPr txBox="1"/>
          <p:nvPr/>
        </p:nvSpPr>
        <p:spPr bwMode="gray">
          <a:xfrm>
            <a:off x="400479" y="7200334"/>
            <a:ext cx="5572752" cy="2227982"/>
          </a:xfrm>
          <a:prstGeom prst="rect">
            <a:avLst/>
          </a:prstGeom>
          <a:noFill/>
        </p:spPr>
        <p:txBody>
          <a:bodyPr wrap="square">
            <a:spAutoFit/>
          </a:bodyPr>
          <a:lstStyle/>
          <a:p>
            <a:pPr>
              <a:lnSpc>
                <a:spcPct val="130000"/>
              </a:lnSpc>
              <a:spcBef>
                <a:spcPts val="600"/>
              </a:spcBef>
            </a:pPr>
            <a:r>
              <a:rPr lang="en-US" sz="1200" dirty="0">
                <a:effectLst/>
                <a:ea typeface="Calibri" panose="020F0502020204030204" pitchFamily="34" charset="0"/>
                <a:cs typeface="Arial" panose="020B0604020202020204" pitchFamily="34" charset="0"/>
              </a:rPr>
              <a:t>To equip patients to seek and access care, programs can leverage direct-to-consumer marketing designed to engage patients outside of the health system. Being in the subspecialty space, SH programs are often hesitant to engage in direct-to-consumer marketing</a:t>
            </a:r>
            <a:r>
              <a:rPr lang="en-US" sz="1200" dirty="0">
                <a:ea typeface="Calibri" panose="020F0502020204030204" pitchFamily="34" charset="0"/>
                <a:cs typeface="Arial" panose="020B0604020202020204" pitchFamily="34" charset="0"/>
              </a:rPr>
              <a:t> as t</a:t>
            </a:r>
            <a:r>
              <a:rPr lang="en-US" sz="1200" dirty="0">
                <a:effectLst/>
                <a:ea typeface="Calibri" panose="020F0502020204030204" pitchFamily="34" charset="0"/>
                <a:cs typeface="Arial" panose="020B0604020202020204" pitchFamily="34" charset="0"/>
              </a:rPr>
              <a:t>hey do not want to come across as competing with referring providers for patients. However, to </a:t>
            </a:r>
            <a:r>
              <a:rPr lang="en-US" sz="1200" u="none" strike="noStrike" dirty="0">
                <a:effectLst/>
                <a:ea typeface="Calibri" panose="020F0502020204030204" pitchFamily="34" charset="0"/>
                <a:cs typeface="Calibri" panose="020F0502020204030204" pitchFamily="34" charset="0"/>
              </a:rPr>
              <a:t>ensure equitable access</a:t>
            </a:r>
            <a:r>
              <a:rPr lang="en-US" sz="1200" dirty="0">
                <a:effectLst/>
                <a:ea typeface="Calibri" panose="020F0502020204030204" pitchFamily="34" charset="0"/>
                <a:cs typeface="Arial" panose="020B0604020202020204" pitchFamily="34" charset="0"/>
              </a:rPr>
              <a:t>, it’s important to provide </a:t>
            </a:r>
            <a:r>
              <a:rPr lang="en-US" sz="1200" u="none" strike="noStrike" dirty="0">
                <a:effectLst/>
                <a:ea typeface="Calibri" panose="020F0502020204030204" pitchFamily="34" charset="0"/>
                <a:cs typeface="Calibri" panose="020F0502020204030204" pitchFamily="34" charset="0"/>
              </a:rPr>
              <a:t>resources that </a:t>
            </a:r>
            <a:r>
              <a:rPr lang="en-US" sz="1200" dirty="0">
                <a:ea typeface="Calibri" panose="020F0502020204030204" pitchFamily="34" charset="0"/>
                <a:cs typeface="Calibri" panose="020F0502020204030204" pitchFamily="34" charset="0"/>
              </a:rPr>
              <a:t>help these</a:t>
            </a:r>
            <a:r>
              <a:rPr lang="en-US" sz="1200" u="none" strike="noStrike" dirty="0">
                <a:effectLst/>
                <a:ea typeface="Calibri" panose="020F0502020204030204" pitchFamily="34" charset="0"/>
                <a:cs typeface="Calibri" panose="020F0502020204030204" pitchFamily="34" charset="0"/>
              </a:rPr>
              <a:t> patients seek care on their own. To avoid stepping on the toes of referring providers, approach patients directly </a:t>
            </a:r>
            <a:r>
              <a:rPr lang="en-US" sz="1200" dirty="0">
                <a:ea typeface="Calibri" panose="020F0502020204030204" pitchFamily="34" charset="0"/>
                <a:cs typeface="Calibri" panose="020F0502020204030204" pitchFamily="34" charset="0"/>
              </a:rPr>
              <a:t>with</a:t>
            </a:r>
            <a:r>
              <a:rPr lang="en-US" sz="1200" u="none" strike="noStrike" dirty="0">
                <a:effectLst/>
                <a:ea typeface="Calibri" panose="020F0502020204030204" pitchFamily="34" charset="0"/>
                <a:cs typeface="Calibri" panose="020F0502020204030204" pitchFamily="34" charset="0"/>
              </a:rPr>
              <a:t> educational materials that focus on </a:t>
            </a:r>
            <a:r>
              <a:rPr lang="en-US" sz="1200" dirty="0">
                <a:ea typeface="Calibri" panose="020F0502020204030204" pitchFamily="34" charset="0"/>
                <a:cs typeface="Calibri" panose="020F0502020204030204" pitchFamily="34" charset="0"/>
              </a:rPr>
              <a:t>symptom recognition and next steps, </a:t>
            </a:r>
            <a:r>
              <a:rPr lang="en-US" sz="1200" u="none" strike="noStrike" dirty="0">
                <a:effectLst/>
                <a:ea typeface="Calibri" panose="020F0502020204030204" pitchFamily="34" charset="0"/>
                <a:cs typeface="Calibri" panose="020F0502020204030204" pitchFamily="34" charset="0"/>
              </a:rPr>
              <a:t>rather than program recruitment. </a:t>
            </a:r>
            <a:endParaRPr lang="en-US" sz="1200" b="1" dirty="0"/>
          </a:p>
        </p:txBody>
      </p:sp>
      <p:sp>
        <p:nvSpPr>
          <p:cNvPr id="40" name="TextBox 39">
            <a:extLst>
              <a:ext uri="{FF2B5EF4-FFF2-40B4-BE49-F238E27FC236}">
                <a16:creationId xmlns:a16="http://schemas.microsoft.com/office/drawing/2014/main" id="{903D79F3-7661-4484-95C6-422E742740B7}"/>
              </a:ext>
            </a:extLst>
          </p:cNvPr>
          <p:cNvSpPr txBox="1"/>
          <p:nvPr/>
        </p:nvSpPr>
        <p:spPr bwMode="gray">
          <a:xfrm>
            <a:off x="396882" y="9430733"/>
            <a:ext cx="3825868" cy="169277"/>
          </a:xfrm>
          <a:prstGeom prst="rect">
            <a:avLst/>
          </a:prstGeom>
          <a:noFill/>
        </p:spPr>
        <p:txBody>
          <a:bodyPr wrap="square">
            <a:spAutoFit/>
          </a:bodyPr>
          <a:lstStyle/>
          <a:p>
            <a:r>
              <a:rPr kumimoji="0" lang="en-US" altLang="en-US" sz="500" b="0" i="0" u="none" strike="noStrike" cap="none" normalizeH="0" baseline="0">
                <a:ln>
                  <a:noFill/>
                </a:ln>
                <a:solidFill>
                  <a:schemeClr val="accent3"/>
                </a:solidFill>
                <a:effectLst/>
                <a:latin typeface="+mn-lt"/>
                <a:ea typeface="Calibri" panose="020F0502020204030204" pitchFamily="34" charset="0"/>
                <a:cs typeface="Calibri" panose="020F0502020204030204" pitchFamily="34" charset="0"/>
              </a:rPr>
              <a:t>1. </a:t>
            </a:r>
            <a:r>
              <a:rPr lang="en-US" altLang="en-US" sz="500">
                <a:solidFill>
                  <a:schemeClr val="accent3"/>
                </a:solidFill>
                <a:ea typeface="Calibri" panose="020F0502020204030204" pitchFamily="34" charset="0"/>
                <a:cs typeface="Calibri" panose="020F0502020204030204" pitchFamily="34" charset="0"/>
              </a:rPr>
              <a:t>D</a:t>
            </a:r>
            <a:r>
              <a:rPr kumimoji="0" lang="en-US" altLang="en-US" sz="500" b="0" i="0" u="none" strike="noStrike" cap="none" normalizeH="0" baseline="0">
                <a:ln>
                  <a:noFill/>
                </a:ln>
                <a:solidFill>
                  <a:schemeClr val="accent3"/>
                </a:solidFill>
                <a:effectLst/>
                <a:latin typeface="+mn-lt"/>
                <a:ea typeface="Calibri" panose="020F0502020204030204" pitchFamily="34" charset="0"/>
                <a:cs typeface="Calibri" panose="020F0502020204030204" pitchFamily="34" charset="0"/>
              </a:rPr>
              <a:t>irect mail, social media, billboards, commercials, emails, etc. </a:t>
            </a:r>
            <a:endParaRPr lang="en-US" sz="500">
              <a:solidFill>
                <a:schemeClr val="accent3"/>
              </a:solidFill>
            </a:endParaRPr>
          </a:p>
        </p:txBody>
      </p:sp>
      <p:pic>
        <p:nvPicPr>
          <p:cNvPr id="44" name="Picture 43" descr="Icon&#10;&#10;Description automatically generated">
            <a:extLst>
              <a:ext uri="{FF2B5EF4-FFF2-40B4-BE49-F238E27FC236}">
                <a16:creationId xmlns:a16="http://schemas.microsoft.com/office/drawing/2014/main" id="{350C82B4-F76E-4986-8A03-1DDF5C3F73A0}"/>
              </a:ext>
            </a:extLst>
          </p:cNvPr>
          <p:cNvPicPr>
            <a:picLocks noChangeAspect="1"/>
          </p:cNvPicPr>
          <p:nvPr/>
        </p:nvPicPr>
        <p:blipFill>
          <a:blip r:embed="rId4"/>
          <a:stretch>
            <a:fillRect/>
          </a:stretch>
        </p:blipFill>
        <p:spPr>
          <a:xfrm>
            <a:off x="633838" y="4119745"/>
            <a:ext cx="387381" cy="348644"/>
          </a:xfrm>
          <a:prstGeom prst="rect">
            <a:avLst/>
          </a:prstGeom>
        </p:spPr>
      </p:pic>
      <p:sp>
        <p:nvSpPr>
          <p:cNvPr id="4" name="TextBox 3">
            <a:extLst>
              <a:ext uri="{FF2B5EF4-FFF2-40B4-BE49-F238E27FC236}">
                <a16:creationId xmlns:a16="http://schemas.microsoft.com/office/drawing/2014/main" id="{4A51D72A-15D4-4E83-AE63-19DB7DDD2E5D}"/>
              </a:ext>
            </a:extLst>
          </p:cNvPr>
          <p:cNvSpPr txBox="1"/>
          <p:nvPr/>
        </p:nvSpPr>
        <p:spPr bwMode="gray">
          <a:xfrm>
            <a:off x="396882" y="6206422"/>
            <a:ext cx="5423142" cy="935321"/>
          </a:xfrm>
          <a:prstGeom prst="rect">
            <a:avLst/>
          </a:prstGeom>
          <a:noFill/>
        </p:spPr>
        <p:txBody>
          <a:bodyPr wrap="square" lIns="0" tIns="0" rIns="0" bIns="0" rtlCol="0">
            <a:spAutoFit/>
          </a:bodyPr>
          <a:lstStyle/>
          <a:p>
            <a:pPr marL="290322" lvl="1" indent="-171450" defTabSz="914400" eaLnBrk="0" fontAlgn="base" hangingPunct="0">
              <a:lnSpc>
                <a:spcPct val="130000"/>
              </a:lnSpc>
              <a:spcBef>
                <a:spcPct val="0"/>
              </a:spcBef>
              <a:spcAft>
                <a:spcPct val="0"/>
              </a:spcAft>
              <a:buClr>
                <a:schemeClr val="accent6"/>
              </a:buClr>
              <a:buFont typeface="Arial" panose="020B0604020202020204" pitchFamily="34" charset="0"/>
              <a:buChar char="•"/>
            </a:pPr>
            <a:r>
              <a:rPr kumimoji="0" lang="en-US" altLang="en-US" sz="1200" b="0" i="0" u="none" strike="noStrike" cap="none" normalizeH="0" baseline="0" dirty="0">
                <a:ln>
                  <a:noFill/>
                </a:ln>
                <a:effectLst/>
                <a:latin typeface="+mn-lt"/>
                <a:ea typeface="Calibri" panose="020F0502020204030204" pitchFamily="34" charset="0"/>
                <a:cs typeface="Arial" panose="020B0604020202020204" pitchFamily="34" charset="0"/>
              </a:rPr>
              <a:t>Conducting Facebook Live sessions to educate followers on heart valve disease, including symptoms, diagnosis, and treatment </a:t>
            </a:r>
            <a:endParaRPr kumimoji="0" lang="en-US" altLang="en-US" sz="1200" b="0" i="0" u="none" strike="noStrike" cap="none" normalizeH="0" baseline="0" dirty="0">
              <a:ln>
                <a:noFill/>
              </a:ln>
              <a:effectLst/>
              <a:latin typeface="+mn-lt"/>
            </a:endParaRPr>
          </a:p>
          <a:p>
            <a:pPr marL="290322" lvl="1" indent="-171450" defTabSz="914400" eaLnBrk="0" fontAlgn="base" hangingPunct="0">
              <a:lnSpc>
                <a:spcPct val="130000"/>
              </a:lnSpc>
              <a:spcBef>
                <a:spcPct val="0"/>
              </a:spcBef>
              <a:spcAft>
                <a:spcPct val="0"/>
              </a:spcAft>
              <a:buClr>
                <a:schemeClr val="accent6"/>
              </a:buClr>
              <a:buFont typeface="Arial" panose="020B0604020202020204" pitchFamily="34" charset="0"/>
              <a:buChar char="•"/>
            </a:pPr>
            <a:r>
              <a:rPr kumimoji="0" lang="en-US" altLang="en-US" sz="1200" b="0" i="0" u="none" strike="noStrike" cap="none" normalizeH="0" baseline="0" dirty="0">
                <a:ln>
                  <a:noFill/>
                </a:ln>
                <a:effectLst/>
                <a:latin typeface="+mn-lt"/>
                <a:ea typeface="Calibri" panose="020F0502020204030204" pitchFamily="34" charset="0"/>
                <a:cs typeface="Arial" panose="020B0604020202020204" pitchFamily="34" charset="0"/>
              </a:rPr>
              <a:t>Leverage media platforms, like TV and radio ads, that cater to elderly patients who are the most common candidates for AVR procedures</a:t>
            </a:r>
            <a:endParaRPr kumimoji="0" lang="en-US" altLang="en-US" sz="1200" b="0" i="0" u="none" strike="noStrike" cap="none" normalizeH="0" baseline="0" dirty="0">
              <a:ln>
                <a:noFill/>
              </a:ln>
              <a:effectLst/>
              <a:latin typeface="+mn-lt"/>
            </a:endParaRPr>
          </a:p>
        </p:txBody>
      </p:sp>
    </p:spTree>
    <p:extLst>
      <p:ext uri="{BB962C8B-B14F-4D97-AF65-F5344CB8AC3E}">
        <p14:creationId xmlns:p14="http://schemas.microsoft.com/office/powerpoint/2010/main" val="306362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771053-A574-4A7D-A26C-2E3B47AAD726}"/>
              </a:ext>
            </a:extLst>
          </p:cNvPr>
          <p:cNvSpPr>
            <a:spLocks noGrp="1"/>
          </p:cNvSpPr>
          <p:nvPr>
            <p:ph type="body" sz="quarter" idx="13"/>
          </p:nvPr>
        </p:nvSpPr>
        <p:spPr>
          <a:xfrm>
            <a:off x="458899" y="959475"/>
            <a:ext cx="3231654" cy="138499"/>
          </a:xfrm>
        </p:spPr>
        <p:txBody>
          <a:bodyPr/>
          <a:lstStyle/>
          <a:p>
            <a:r>
              <a:rPr lang="en-US"/>
              <a:t>2. Invest in solutions to patient access barriers</a:t>
            </a:r>
          </a:p>
        </p:txBody>
      </p:sp>
      <p:sp>
        <p:nvSpPr>
          <p:cNvPr id="15" name="TextBox 14">
            <a:extLst>
              <a:ext uri="{FF2B5EF4-FFF2-40B4-BE49-F238E27FC236}">
                <a16:creationId xmlns:a16="http://schemas.microsoft.com/office/drawing/2014/main" id="{0667B7EE-D26B-4936-B434-71235904F7B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11386BAD-80FE-4D2A-A37E-5738141042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7" name="Footer Placeholder 2">
            <a:extLst>
              <a:ext uri="{FF2B5EF4-FFF2-40B4-BE49-F238E27FC236}">
                <a16:creationId xmlns:a16="http://schemas.microsoft.com/office/drawing/2014/main" id="{EAFB8015-EA26-4F35-946D-E6D76D3E8E65}"/>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24" name="Rectangle 23">
            <a:extLst>
              <a:ext uri="{FF2B5EF4-FFF2-40B4-BE49-F238E27FC236}">
                <a16:creationId xmlns:a16="http://schemas.microsoft.com/office/drawing/2014/main" id="{4F9404BA-AC6B-4E58-9A77-CB2FAF36FDD8}"/>
              </a:ext>
            </a:extLst>
          </p:cNvPr>
          <p:cNvSpPr/>
          <p:nvPr/>
        </p:nvSpPr>
        <p:spPr bwMode="gray">
          <a:xfrm>
            <a:off x="0" y="1647825"/>
            <a:ext cx="7772400" cy="8129619"/>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26" name="Text Placeholder 3">
            <a:extLst>
              <a:ext uri="{FF2B5EF4-FFF2-40B4-BE49-F238E27FC236}">
                <a16:creationId xmlns:a16="http://schemas.microsoft.com/office/drawing/2014/main" id="{CA4186A3-B259-44C0-B152-6E974F21C43A}"/>
              </a:ext>
            </a:extLst>
          </p:cNvPr>
          <p:cNvSpPr txBox="1">
            <a:spLocks/>
          </p:cNvSpPr>
          <p:nvPr/>
        </p:nvSpPr>
        <p:spPr bwMode="gray">
          <a:xfrm>
            <a:off x="5790046" y="9317213"/>
            <a:ext cx="1491699" cy="230832"/>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Cleveland Clinic Heart, Vascular &amp; Thoracic Institute, “Patient Education Resources”; Henry Ford Health; Advisory Board interviews and analysis. </a:t>
            </a:r>
          </a:p>
        </p:txBody>
      </p:sp>
      <p:sp>
        <p:nvSpPr>
          <p:cNvPr id="27" name="Text Placeholder 1">
            <a:extLst>
              <a:ext uri="{FF2B5EF4-FFF2-40B4-BE49-F238E27FC236}">
                <a16:creationId xmlns:a16="http://schemas.microsoft.com/office/drawing/2014/main" id="{8035EE3F-1D17-477E-BE9C-DA1A5C47CC70}"/>
              </a:ext>
            </a:extLst>
          </p:cNvPr>
          <p:cNvSpPr txBox="1">
            <a:spLocks/>
          </p:cNvSpPr>
          <p:nvPr/>
        </p:nvSpPr>
        <p:spPr bwMode="gray">
          <a:xfrm>
            <a:off x="481446" y="6474558"/>
            <a:ext cx="5388899" cy="1646285"/>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b="1" dirty="0"/>
              <a:t>Henry Ford shares provider profiles for interested patients</a:t>
            </a:r>
          </a:p>
          <a:p>
            <a:pPr>
              <a:spcBef>
                <a:spcPts val="600"/>
              </a:spcBef>
            </a:pPr>
            <a:r>
              <a:rPr lang="en-US" dirty="0"/>
              <a:t>Henry Ford supports patients seeking care by making it easy for them to learn about potential providers. Henry Ford’s website features provider profiles that are designed to give patients more control over finding a provider who fits their needs and preferences. </a:t>
            </a:r>
          </a:p>
          <a:p>
            <a:r>
              <a:rPr lang="en-US" b="1" dirty="0"/>
              <a:t> </a:t>
            </a:r>
          </a:p>
        </p:txBody>
      </p:sp>
      <p:sp>
        <p:nvSpPr>
          <p:cNvPr id="29" name="Text Placeholder 2">
            <a:extLst>
              <a:ext uri="{FF2B5EF4-FFF2-40B4-BE49-F238E27FC236}">
                <a16:creationId xmlns:a16="http://schemas.microsoft.com/office/drawing/2014/main" id="{05CBCC1A-FED1-4993-9DA2-DFD1D5656125}"/>
              </a:ext>
            </a:extLst>
          </p:cNvPr>
          <p:cNvSpPr txBox="1">
            <a:spLocks/>
          </p:cNvSpPr>
          <p:nvPr/>
        </p:nvSpPr>
        <p:spPr bwMode="gray">
          <a:xfrm>
            <a:off x="473272" y="161455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TACTICS IN ACTION</a:t>
            </a:r>
          </a:p>
        </p:txBody>
      </p:sp>
      <p:sp>
        <p:nvSpPr>
          <p:cNvPr id="30" name="Text Placeholder 1">
            <a:extLst>
              <a:ext uri="{FF2B5EF4-FFF2-40B4-BE49-F238E27FC236}">
                <a16:creationId xmlns:a16="http://schemas.microsoft.com/office/drawing/2014/main" id="{7753AD5C-95F9-4EA3-A98E-5EC6FD1AB201}"/>
              </a:ext>
            </a:extLst>
          </p:cNvPr>
          <p:cNvSpPr txBox="1">
            <a:spLocks/>
          </p:cNvSpPr>
          <p:nvPr/>
        </p:nvSpPr>
        <p:spPr bwMode="gray">
          <a:xfrm>
            <a:off x="481446" y="1955479"/>
            <a:ext cx="5308600" cy="2126416"/>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b="1" dirty="0"/>
              <a:t>Cleveland Clinic offers language options for patient resources </a:t>
            </a:r>
          </a:p>
          <a:p>
            <a:pPr>
              <a:spcBef>
                <a:spcPts val="600"/>
              </a:spcBef>
            </a:pP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Clevelan</a:t>
            </a:r>
            <a:r>
              <a:rPr lang="en-US" altLang="en-US" sz="1200" dirty="0">
                <a:ea typeface="Calibri" panose="020F0502020204030204" pitchFamily="34" charset="0"/>
                <a:cs typeface="Arial" panose="020B0604020202020204" pitchFamily="34" charset="0"/>
              </a:rPr>
              <a:t>d Clinic’s Heart, Vascular &amp; Thoracic Institute’s digital resources are available for patients to access on-demand and are offered in a variety of formats </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to accommodate different learning styles (e.g., videos, podcasts, live chats, and interactive tools). They tailor resources to meet their community’s specific needs by offering language options that are representative of their patient population (i.e., English, Spanish, and Russian).</a:t>
            </a:r>
          </a:p>
          <a:p>
            <a:r>
              <a:rPr lang="en-US" b="1" dirty="0"/>
              <a:t> </a:t>
            </a:r>
          </a:p>
        </p:txBody>
      </p:sp>
      <p:grpSp>
        <p:nvGrpSpPr>
          <p:cNvPr id="33" name="Group 32">
            <a:extLst>
              <a:ext uri="{FF2B5EF4-FFF2-40B4-BE49-F238E27FC236}">
                <a16:creationId xmlns:a16="http://schemas.microsoft.com/office/drawing/2014/main" id="{48D2F4AA-78B2-4483-936B-10B1CBF6D227}"/>
              </a:ext>
            </a:extLst>
          </p:cNvPr>
          <p:cNvGrpSpPr/>
          <p:nvPr/>
        </p:nvGrpSpPr>
        <p:grpSpPr>
          <a:xfrm>
            <a:off x="1013100" y="5632528"/>
            <a:ext cx="4898796" cy="547554"/>
            <a:chOff x="1676783" y="2803849"/>
            <a:chExt cx="4898796" cy="547554"/>
          </a:xfrm>
        </p:grpSpPr>
        <p:sp>
          <p:nvSpPr>
            <p:cNvPr id="35" name="TextBox 34">
              <a:extLst>
                <a:ext uri="{FF2B5EF4-FFF2-40B4-BE49-F238E27FC236}">
                  <a16:creationId xmlns:a16="http://schemas.microsoft.com/office/drawing/2014/main" id="{EF482566-51B6-4D8D-B098-52E7A5E2400B}"/>
                </a:ext>
              </a:extLst>
            </p:cNvPr>
            <p:cNvSpPr txBox="1"/>
            <p:nvPr/>
          </p:nvSpPr>
          <p:spPr bwMode="gray">
            <a:xfrm>
              <a:off x="1684995" y="2803849"/>
              <a:ext cx="2042802" cy="184666"/>
            </a:xfrm>
            <a:prstGeom prst="rect">
              <a:avLst/>
            </a:prstGeom>
            <a:noFill/>
          </p:spPr>
          <p:txBody>
            <a:bodyPr wrap="square" lIns="0" tIns="0" rIns="0" bIns="0" rtlCol="0">
              <a:spAutoFit/>
            </a:bodyPr>
            <a:lstStyle/>
            <a:p>
              <a:pPr>
                <a:spcBef>
                  <a:spcPts val="440"/>
                </a:spcBef>
              </a:pPr>
              <a:r>
                <a:rPr lang="en-US" sz="1200" spc="30">
                  <a:solidFill>
                    <a:schemeClr val="accent3"/>
                  </a:solidFill>
                </a:rPr>
                <a:t>WHAT CAN I DO?</a:t>
              </a:r>
            </a:p>
          </p:txBody>
        </p:sp>
        <p:sp>
          <p:nvSpPr>
            <p:cNvPr id="36" name="Text Placeholder">
              <a:extLst>
                <a:ext uri="{FF2B5EF4-FFF2-40B4-BE49-F238E27FC236}">
                  <a16:creationId xmlns:a16="http://schemas.microsoft.com/office/drawing/2014/main" id="{70176CFC-1390-4D8D-B87E-BB500ECCE906}"/>
                </a:ext>
              </a:extLst>
            </p:cNvPr>
            <p:cNvSpPr txBox="1">
              <a:spLocks/>
            </p:cNvSpPr>
            <p:nvPr/>
          </p:nvSpPr>
          <p:spPr bwMode="gray">
            <a:xfrm>
              <a:off x="1676783" y="2982071"/>
              <a:ext cx="4898796"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t>Recommend they visit a doctor, remind them to take medications as instructed, and offer heart-healthy lifestyle changes </a:t>
              </a:r>
            </a:p>
          </p:txBody>
        </p:sp>
      </p:grpSp>
      <p:sp>
        <p:nvSpPr>
          <p:cNvPr id="37" name="TextBox 36">
            <a:extLst>
              <a:ext uri="{FF2B5EF4-FFF2-40B4-BE49-F238E27FC236}">
                <a16:creationId xmlns:a16="http://schemas.microsoft.com/office/drawing/2014/main" id="{57EEE643-CFCE-4081-BCEC-F9F374B9FCD6}"/>
              </a:ext>
            </a:extLst>
          </p:cNvPr>
          <p:cNvSpPr txBox="1"/>
          <p:nvPr/>
        </p:nvSpPr>
        <p:spPr bwMode="gray">
          <a:xfrm>
            <a:off x="392943" y="7798970"/>
            <a:ext cx="4891253" cy="276999"/>
          </a:xfrm>
          <a:prstGeom prst="rect">
            <a:avLst/>
          </a:prstGeom>
          <a:noFill/>
        </p:spPr>
        <p:txBody>
          <a:bodyPr wrap="square">
            <a:spAutoFit/>
          </a:bodyPr>
          <a:lstStyle/>
          <a:p>
            <a:r>
              <a:rPr lang="en-US" sz="1200" b="1" dirty="0"/>
              <a:t>Personalized profiles simplify the search for the right provider</a:t>
            </a:r>
          </a:p>
        </p:txBody>
      </p:sp>
      <p:grpSp>
        <p:nvGrpSpPr>
          <p:cNvPr id="39" name="Group 38">
            <a:extLst>
              <a:ext uri="{FF2B5EF4-FFF2-40B4-BE49-F238E27FC236}">
                <a16:creationId xmlns:a16="http://schemas.microsoft.com/office/drawing/2014/main" id="{5658B612-20CA-43A7-9227-14EB9E735998}"/>
              </a:ext>
            </a:extLst>
          </p:cNvPr>
          <p:cNvGrpSpPr/>
          <p:nvPr/>
        </p:nvGrpSpPr>
        <p:grpSpPr>
          <a:xfrm>
            <a:off x="529020" y="8129311"/>
            <a:ext cx="502920" cy="502920"/>
            <a:chOff x="570807" y="8116676"/>
            <a:chExt cx="575569" cy="568989"/>
          </a:xfrm>
        </p:grpSpPr>
        <p:sp>
          <p:nvSpPr>
            <p:cNvPr id="41" name="Oval 40">
              <a:extLst>
                <a:ext uri="{FF2B5EF4-FFF2-40B4-BE49-F238E27FC236}">
                  <a16:creationId xmlns:a16="http://schemas.microsoft.com/office/drawing/2014/main" id="{918B78EE-2D8D-4659-AB4D-BEDA2B3FB4DB}"/>
                </a:ext>
              </a:extLst>
            </p:cNvPr>
            <p:cNvSpPr/>
            <p:nvPr/>
          </p:nvSpPr>
          <p:spPr bwMode="gray">
            <a:xfrm>
              <a:off x="570807" y="8116676"/>
              <a:ext cx="575569" cy="568989"/>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Icon&#10;&#10;Description automatically generated">
              <a:extLst>
                <a:ext uri="{FF2B5EF4-FFF2-40B4-BE49-F238E27FC236}">
                  <a16:creationId xmlns:a16="http://schemas.microsoft.com/office/drawing/2014/main" id="{0E8426C7-C950-4865-B0F5-D91D756638E9}"/>
                </a:ext>
              </a:extLst>
            </p:cNvPr>
            <p:cNvPicPr>
              <a:picLocks noChangeAspect="1"/>
            </p:cNvPicPr>
            <p:nvPr/>
          </p:nvPicPr>
          <p:blipFill>
            <a:blip r:embed="rId3"/>
            <a:stretch>
              <a:fillRect/>
            </a:stretch>
          </p:blipFill>
          <p:spPr>
            <a:xfrm>
              <a:off x="724005" y="8191906"/>
              <a:ext cx="280270" cy="378365"/>
            </a:xfrm>
            <a:prstGeom prst="rect">
              <a:avLst/>
            </a:prstGeom>
          </p:spPr>
        </p:pic>
      </p:grpSp>
      <p:sp>
        <p:nvSpPr>
          <p:cNvPr id="43" name="Text Placeholder 1">
            <a:extLst>
              <a:ext uri="{FF2B5EF4-FFF2-40B4-BE49-F238E27FC236}">
                <a16:creationId xmlns:a16="http://schemas.microsoft.com/office/drawing/2014/main" id="{8677D1DC-0CB9-4F7B-8859-A9B39D7ABFD2}"/>
              </a:ext>
            </a:extLst>
          </p:cNvPr>
          <p:cNvSpPr txBox="1">
            <a:spLocks/>
          </p:cNvSpPr>
          <p:nvPr/>
        </p:nvSpPr>
        <p:spPr bwMode="gray">
          <a:xfrm>
            <a:off x="1175559" y="8115341"/>
            <a:ext cx="1624592"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solidFill>
                  <a:schemeClr val="accent5"/>
                </a:solidFill>
              </a:rPr>
              <a:t>Profiles include:</a:t>
            </a:r>
          </a:p>
        </p:txBody>
      </p:sp>
      <p:sp>
        <p:nvSpPr>
          <p:cNvPr id="45" name="Text Placeholder 1">
            <a:extLst>
              <a:ext uri="{FF2B5EF4-FFF2-40B4-BE49-F238E27FC236}">
                <a16:creationId xmlns:a16="http://schemas.microsoft.com/office/drawing/2014/main" id="{6BB85B49-0824-4724-A797-23FF4CF97A6B}"/>
              </a:ext>
            </a:extLst>
          </p:cNvPr>
          <p:cNvSpPr txBox="1">
            <a:spLocks/>
          </p:cNvSpPr>
          <p:nvPr/>
        </p:nvSpPr>
        <p:spPr bwMode="gray">
          <a:xfrm>
            <a:off x="1285363" y="8380771"/>
            <a:ext cx="1778540" cy="935321"/>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solidFill>
                  <a:schemeClr val="accent5"/>
                </a:solidFill>
              </a:rPr>
              <a:t>An “About Me” section highlighting the provider’s language competencies and care philosophy </a:t>
            </a:r>
          </a:p>
        </p:txBody>
      </p:sp>
      <p:sp>
        <p:nvSpPr>
          <p:cNvPr id="46" name="Isosceles Triangle 45">
            <a:extLst>
              <a:ext uri="{FF2B5EF4-FFF2-40B4-BE49-F238E27FC236}">
                <a16:creationId xmlns:a16="http://schemas.microsoft.com/office/drawing/2014/main" id="{5B1A53A2-5CAF-4485-845E-83590F8B7952}"/>
              </a:ext>
            </a:extLst>
          </p:cNvPr>
          <p:cNvSpPr>
            <a:spLocks noChangeAspect="1"/>
          </p:cNvSpPr>
          <p:nvPr/>
        </p:nvSpPr>
        <p:spPr bwMode="gray">
          <a:xfrm rot="5400000" flipH="1">
            <a:off x="1104712" y="8445838"/>
            <a:ext cx="146406" cy="1262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47" name="Text Placeholder 1">
            <a:extLst>
              <a:ext uri="{FF2B5EF4-FFF2-40B4-BE49-F238E27FC236}">
                <a16:creationId xmlns:a16="http://schemas.microsoft.com/office/drawing/2014/main" id="{177CEDCB-4484-48CC-AA55-B27D2BE4DC1F}"/>
              </a:ext>
            </a:extLst>
          </p:cNvPr>
          <p:cNvSpPr txBox="1">
            <a:spLocks/>
          </p:cNvSpPr>
          <p:nvPr/>
        </p:nvSpPr>
        <p:spPr bwMode="gray">
          <a:xfrm>
            <a:off x="3276258" y="8380771"/>
            <a:ext cx="2109245" cy="935321"/>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solidFill>
                  <a:schemeClr val="accent5"/>
                </a:solidFill>
              </a:rPr>
              <a:t>Video interviews that help to humanize providers and allow patients to hear them speak about their approach to care </a:t>
            </a:r>
          </a:p>
        </p:txBody>
      </p:sp>
      <p:sp>
        <p:nvSpPr>
          <p:cNvPr id="48" name="Isosceles Triangle 47">
            <a:extLst>
              <a:ext uri="{FF2B5EF4-FFF2-40B4-BE49-F238E27FC236}">
                <a16:creationId xmlns:a16="http://schemas.microsoft.com/office/drawing/2014/main" id="{3075F354-8AF1-4720-8F51-F55F76FB06E6}"/>
              </a:ext>
            </a:extLst>
          </p:cNvPr>
          <p:cNvSpPr>
            <a:spLocks noChangeAspect="1"/>
          </p:cNvSpPr>
          <p:nvPr/>
        </p:nvSpPr>
        <p:spPr bwMode="gray">
          <a:xfrm rot="5400000" flipH="1">
            <a:off x="3095608" y="8445839"/>
            <a:ext cx="146406" cy="1262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sp>
        <p:nvSpPr>
          <p:cNvPr id="49" name="Text Placeholder 1">
            <a:extLst>
              <a:ext uri="{FF2B5EF4-FFF2-40B4-BE49-F238E27FC236}">
                <a16:creationId xmlns:a16="http://schemas.microsoft.com/office/drawing/2014/main" id="{AEB4D059-7803-4A3E-8818-F4EBD7B169BA}"/>
              </a:ext>
            </a:extLst>
          </p:cNvPr>
          <p:cNvSpPr txBox="1">
            <a:spLocks/>
          </p:cNvSpPr>
          <p:nvPr/>
        </p:nvSpPr>
        <p:spPr bwMode="gray">
          <a:xfrm>
            <a:off x="5600592" y="8380771"/>
            <a:ext cx="1361266" cy="935321"/>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solidFill>
                  <a:schemeClr val="accent5"/>
                </a:solidFill>
              </a:rPr>
              <a:t>Patient ratings and reviews about their experience with the provider</a:t>
            </a:r>
          </a:p>
        </p:txBody>
      </p:sp>
      <p:sp>
        <p:nvSpPr>
          <p:cNvPr id="50" name="Isosceles Triangle 49">
            <a:extLst>
              <a:ext uri="{FF2B5EF4-FFF2-40B4-BE49-F238E27FC236}">
                <a16:creationId xmlns:a16="http://schemas.microsoft.com/office/drawing/2014/main" id="{AF99B8B6-0E0D-48D8-A343-BFF828965196}"/>
              </a:ext>
            </a:extLst>
          </p:cNvPr>
          <p:cNvSpPr>
            <a:spLocks noChangeAspect="1"/>
          </p:cNvSpPr>
          <p:nvPr/>
        </p:nvSpPr>
        <p:spPr bwMode="gray">
          <a:xfrm rot="5400000" flipH="1">
            <a:off x="5419941" y="8453090"/>
            <a:ext cx="146406" cy="1262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71">
              <a:solidFill>
                <a:schemeClr val="tx1"/>
              </a:solidFill>
            </a:endParaRPr>
          </a:p>
        </p:txBody>
      </p:sp>
      <p:grpSp>
        <p:nvGrpSpPr>
          <p:cNvPr id="51" name="Group 50">
            <a:extLst>
              <a:ext uri="{FF2B5EF4-FFF2-40B4-BE49-F238E27FC236}">
                <a16:creationId xmlns:a16="http://schemas.microsoft.com/office/drawing/2014/main" id="{2A06813B-E7D4-48CC-BA15-7187EB5997FE}"/>
              </a:ext>
            </a:extLst>
          </p:cNvPr>
          <p:cNvGrpSpPr/>
          <p:nvPr/>
        </p:nvGrpSpPr>
        <p:grpSpPr>
          <a:xfrm>
            <a:off x="481446" y="3806911"/>
            <a:ext cx="6598595" cy="2561949"/>
            <a:chOff x="418387" y="3675798"/>
            <a:chExt cx="6598595" cy="2561949"/>
          </a:xfrm>
        </p:grpSpPr>
        <p:sp>
          <p:nvSpPr>
            <p:cNvPr id="52" name="Text Placeholder 1">
              <a:extLst>
                <a:ext uri="{FF2B5EF4-FFF2-40B4-BE49-F238E27FC236}">
                  <a16:creationId xmlns:a16="http://schemas.microsoft.com/office/drawing/2014/main" id="{EB743C41-4955-4E28-8747-D6E577ABEDB1}"/>
                </a:ext>
              </a:extLst>
            </p:cNvPr>
            <p:cNvSpPr txBox="1">
              <a:spLocks/>
            </p:cNvSpPr>
            <p:nvPr/>
          </p:nvSpPr>
          <p:spPr bwMode="gray">
            <a:xfrm>
              <a:off x="625537" y="3977184"/>
              <a:ext cx="6391445" cy="215123"/>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b="1">
                  <a:solidFill>
                    <a:schemeClr val="accent5"/>
                  </a:solidFill>
                </a:rPr>
                <a:t>What is valve disease?</a:t>
              </a:r>
            </a:p>
          </p:txBody>
        </p:sp>
        <p:pic>
          <p:nvPicPr>
            <p:cNvPr id="53" name="Picture 52">
              <a:extLst>
                <a:ext uri="{FF2B5EF4-FFF2-40B4-BE49-F238E27FC236}">
                  <a16:creationId xmlns:a16="http://schemas.microsoft.com/office/drawing/2014/main" id="{1DA6A417-3EE5-4D78-9178-6D567E281935}"/>
                </a:ext>
              </a:extLst>
            </p:cNvPr>
            <p:cNvPicPr>
              <a:picLocks noChangeAspect="1"/>
            </p:cNvPicPr>
            <p:nvPr/>
          </p:nvPicPr>
          <p:blipFill>
            <a:blip r:embed="rId4"/>
            <a:stretch>
              <a:fillRect/>
            </a:stretch>
          </p:blipFill>
          <p:spPr>
            <a:xfrm>
              <a:off x="602049" y="4908631"/>
              <a:ext cx="299714" cy="435068"/>
            </a:xfrm>
            <a:prstGeom prst="rect">
              <a:avLst/>
            </a:prstGeom>
          </p:spPr>
        </p:pic>
        <p:grpSp>
          <p:nvGrpSpPr>
            <p:cNvPr id="54" name="Group 53">
              <a:extLst>
                <a:ext uri="{FF2B5EF4-FFF2-40B4-BE49-F238E27FC236}">
                  <a16:creationId xmlns:a16="http://schemas.microsoft.com/office/drawing/2014/main" id="{8A6521FF-7DEA-4C83-A651-E95053500D32}"/>
                </a:ext>
              </a:extLst>
            </p:cNvPr>
            <p:cNvGrpSpPr/>
            <p:nvPr/>
          </p:nvGrpSpPr>
          <p:grpSpPr>
            <a:xfrm>
              <a:off x="963755" y="4353603"/>
              <a:ext cx="4282573" cy="369332"/>
              <a:chOff x="1669988" y="2793366"/>
              <a:chExt cx="4282573" cy="369332"/>
            </a:xfrm>
          </p:grpSpPr>
          <p:sp>
            <p:nvSpPr>
              <p:cNvPr id="63" name="TextBox 62">
                <a:extLst>
                  <a:ext uri="{FF2B5EF4-FFF2-40B4-BE49-F238E27FC236}">
                    <a16:creationId xmlns:a16="http://schemas.microsoft.com/office/drawing/2014/main" id="{3C34B782-BDAD-4647-82F4-3E8ADA56A955}"/>
                  </a:ext>
                </a:extLst>
              </p:cNvPr>
              <p:cNvSpPr txBox="1"/>
              <p:nvPr/>
            </p:nvSpPr>
            <p:spPr bwMode="gray">
              <a:xfrm>
                <a:off x="1669988" y="2793366"/>
                <a:ext cx="2516045" cy="184666"/>
              </a:xfrm>
              <a:prstGeom prst="rect">
                <a:avLst/>
              </a:prstGeom>
              <a:noFill/>
            </p:spPr>
            <p:txBody>
              <a:bodyPr wrap="square" lIns="0" tIns="0" rIns="0" bIns="0" rtlCol="0">
                <a:spAutoFit/>
              </a:bodyPr>
              <a:lstStyle/>
              <a:p>
                <a:pPr>
                  <a:spcBef>
                    <a:spcPts val="440"/>
                  </a:spcBef>
                </a:pPr>
                <a:r>
                  <a:rPr lang="en-US" sz="1200" spc="30">
                    <a:solidFill>
                      <a:schemeClr val="accent3"/>
                    </a:solidFill>
                  </a:rPr>
                  <a:t>HOW DOES IT MAKE ME FEEL?</a:t>
                </a:r>
              </a:p>
            </p:txBody>
          </p:sp>
          <p:sp>
            <p:nvSpPr>
              <p:cNvPr id="64" name="Text Placeholder">
                <a:extLst>
                  <a:ext uri="{FF2B5EF4-FFF2-40B4-BE49-F238E27FC236}">
                    <a16:creationId xmlns:a16="http://schemas.microsoft.com/office/drawing/2014/main" id="{65067C07-DA1A-454D-9DC8-5806F556403A}"/>
                  </a:ext>
                </a:extLst>
              </p:cNvPr>
              <p:cNvSpPr txBox="1">
                <a:spLocks/>
              </p:cNvSpPr>
              <p:nvPr/>
            </p:nvSpPr>
            <p:spPr bwMode="gray">
              <a:xfrm>
                <a:off x="1669988" y="2978032"/>
                <a:ext cx="4282573"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200"/>
                  <a:t>Includes a list of symptoms associated with valve disease</a:t>
                </a:r>
              </a:p>
            </p:txBody>
          </p:sp>
        </p:grpSp>
        <p:grpSp>
          <p:nvGrpSpPr>
            <p:cNvPr id="55" name="Group 54">
              <a:extLst>
                <a:ext uri="{FF2B5EF4-FFF2-40B4-BE49-F238E27FC236}">
                  <a16:creationId xmlns:a16="http://schemas.microsoft.com/office/drawing/2014/main" id="{22E7B3EB-E316-4361-9225-DF082A91AE0C}"/>
                </a:ext>
              </a:extLst>
            </p:cNvPr>
            <p:cNvGrpSpPr/>
            <p:nvPr/>
          </p:nvGrpSpPr>
          <p:grpSpPr>
            <a:xfrm>
              <a:off x="963755" y="4935012"/>
              <a:ext cx="4384697" cy="554476"/>
              <a:chOff x="1489619" y="2829626"/>
              <a:chExt cx="4384697" cy="554476"/>
            </a:xfrm>
          </p:grpSpPr>
          <p:sp>
            <p:nvSpPr>
              <p:cNvPr id="61" name="TextBox 60">
                <a:extLst>
                  <a:ext uri="{FF2B5EF4-FFF2-40B4-BE49-F238E27FC236}">
                    <a16:creationId xmlns:a16="http://schemas.microsoft.com/office/drawing/2014/main" id="{F8229F13-606A-4C32-A5B5-E93A3DC7EC03}"/>
                  </a:ext>
                </a:extLst>
              </p:cNvPr>
              <p:cNvSpPr txBox="1"/>
              <p:nvPr/>
            </p:nvSpPr>
            <p:spPr bwMode="gray">
              <a:xfrm>
                <a:off x="1489619" y="2829626"/>
                <a:ext cx="3566544" cy="184666"/>
              </a:xfrm>
              <a:prstGeom prst="rect">
                <a:avLst/>
              </a:prstGeom>
              <a:noFill/>
            </p:spPr>
            <p:txBody>
              <a:bodyPr wrap="square" lIns="0" tIns="0" rIns="0" bIns="0" rtlCol="0">
                <a:spAutoFit/>
              </a:bodyPr>
              <a:lstStyle/>
              <a:p>
                <a:pPr>
                  <a:spcBef>
                    <a:spcPts val="440"/>
                  </a:spcBef>
                </a:pPr>
                <a:r>
                  <a:rPr lang="en-US" sz="1200" spc="30">
                    <a:solidFill>
                      <a:schemeClr val="accent3"/>
                    </a:solidFill>
                  </a:rPr>
                  <a:t>HOW DO I KNOW IF I HAVE VALVE DISEASE?</a:t>
                </a:r>
              </a:p>
            </p:txBody>
          </p:sp>
          <p:sp>
            <p:nvSpPr>
              <p:cNvPr id="62" name="Text Placeholder">
                <a:extLst>
                  <a:ext uri="{FF2B5EF4-FFF2-40B4-BE49-F238E27FC236}">
                    <a16:creationId xmlns:a16="http://schemas.microsoft.com/office/drawing/2014/main" id="{19CB97FD-AA52-487C-BA5D-5A914B8F590E}"/>
                  </a:ext>
                </a:extLst>
              </p:cNvPr>
              <p:cNvSpPr txBox="1">
                <a:spLocks/>
              </p:cNvSpPr>
              <p:nvPr/>
            </p:nvSpPr>
            <p:spPr bwMode="gray">
              <a:xfrm>
                <a:off x="1489619" y="3014770"/>
                <a:ext cx="4384697"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Includes description of diagnostic tests involved </a:t>
                </a:r>
              </a:p>
              <a:p>
                <a:endParaRPr lang="en-US" sz="1200">
                  <a:solidFill>
                    <a:schemeClr val="accent4"/>
                  </a:solidFill>
                  <a:ea typeface="Calibri" panose="020F0502020204030204" pitchFamily="34" charset="0"/>
                </a:endParaRPr>
              </a:p>
            </p:txBody>
          </p:sp>
        </p:grpSp>
        <p:pic>
          <p:nvPicPr>
            <p:cNvPr id="56" name="Picture 55" descr="Icon&#10;&#10;Description automatically generated">
              <a:extLst>
                <a:ext uri="{FF2B5EF4-FFF2-40B4-BE49-F238E27FC236}">
                  <a16:creationId xmlns:a16="http://schemas.microsoft.com/office/drawing/2014/main" id="{2C91AAAA-DEBE-4D1C-A859-7AC59D7B0D8A}"/>
                </a:ext>
              </a:extLst>
            </p:cNvPr>
            <p:cNvPicPr>
              <a:picLocks noChangeAspect="1"/>
            </p:cNvPicPr>
            <p:nvPr/>
          </p:nvPicPr>
          <p:blipFill>
            <a:blip r:embed="rId5"/>
            <a:stretch>
              <a:fillRect/>
            </a:stretch>
          </p:blipFill>
          <p:spPr>
            <a:xfrm>
              <a:off x="602049" y="5508047"/>
              <a:ext cx="299714" cy="378587"/>
            </a:xfrm>
            <a:prstGeom prst="rect">
              <a:avLst/>
            </a:prstGeom>
          </p:spPr>
        </p:pic>
        <p:pic>
          <p:nvPicPr>
            <p:cNvPr id="57" name="Picture 56" descr="Icon&#10;&#10;Description automatically generated">
              <a:extLst>
                <a:ext uri="{FF2B5EF4-FFF2-40B4-BE49-F238E27FC236}">
                  <a16:creationId xmlns:a16="http://schemas.microsoft.com/office/drawing/2014/main" id="{D4EB4B4E-0FC0-4921-8EB7-C445A9584F48}"/>
                </a:ext>
              </a:extLst>
            </p:cNvPr>
            <p:cNvPicPr>
              <a:picLocks noChangeAspect="1"/>
            </p:cNvPicPr>
            <p:nvPr/>
          </p:nvPicPr>
          <p:blipFill>
            <a:blip r:embed="rId6"/>
            <a:stretch>
              <a:fillRect/>
            </a:stretch>
          </p:blipFill>
          <p:spPr>
            <a:xfrm>
              <a:off x="597204" y="4314041"/>
              <a:ext cx="276681" cy="373520"/>
            </a:xfrm>
            <a:prstGeom prst="rect">
              <a:avLst/>
            </a:prstGeom>
          </p:spPr>
        </p:pic>
        <p:grpSp>
          <p:nvGrpSpPr>
            <p:cNvPr id="58" name="Group 57">
              <a:extLst>
                <a:ext uri="{FF2B5EF4-FFF2-40B4-BE49-F238E27FC236}">
                  <a16:creationId xmlns:a16="http://schemas.microsoft.com/office/drawing/2014/main" id="{6E1213A6-53EB-4C53-82CC-6F97F46D4C04}"/>
                </a:ext>
              </a:extLst>
            </p:cNvPr>
            <p:cNvGrpSpPr/>
            <p:nvPr/>
          </p:nvGrpSpPr>
          <p:grpSpPr>
            <a:xfrm>
              <a:off x="418387" y="3675798"/>
              <a:ext cx="5474413" cy="2561949"/>
              <a:chOff x="418387" y="3675798"/>
              <a:chExt cx="5474413" cy="2561949"/>
            </a:xfrm>
          </p:grpSpPr>
          <p:sp>
            <p:nvSpPr>
              <p:cNvPr id="59" name="Rectangle 58">
                <a:extLst>
                  <a:ext uri="{FF2B5EF4-FFF2-40B4-BE49-F238E27FC236}">
                    <a16:creationId xmlns:a16="http://schemas.microsoft.com/office/drawing/2014/main" id="{9AB08422-B12A-464F-8227-DCCC288FB986}"/>
                  </a:ext>
                </a:extLst>
              </p:cNvPr>
              <p:cNvSpPr/>
              <p:nvPr/>
            </p:nvSpPr>
            <p:spPr bwMode="gray">
              <a:xfrm>
                <a:off x="444499" y="3796054"/>
                <a:ext cx="5448301" cy="2441693"/>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60" name="TextBox 59">
                <a:extLst>
                  <a:ext uri="{FF2B5EF4-FFF2-40B4-BE49-F238E27FC236}">
                    <a16:creationId xmlns:a16="http://schemas.microsoft.com/office/drawing/2014/main" id="{CEF71A62-253D-466A-B126-2F950E19C68F}"/>
                  </a:ext>
                </a:extLst>
              </p:cNvPr>
              <p:cNvSpPr txBox="1"/>
              <p:nvPr/>
            </p:nvSpPr>
            <p:spPr bwMode="gray">
              <a:xfrm>
                <a:off x="418387" y="3675798"/>
                <a:ext cx="1986643" cy="276999"/>
              </a:xfrm>
              <a:prstGeom prst="rect">
                <a:avLst/>
              </a:prstGeom>
              <a:solidFill>
                <a:schemeClr val="bg1">
                  <a:lumMod val="95000"/>
                </a:schemeClr>
              </a:solidFill>
            </p:spPr>
            <p:txBody>
              <a:bodyPr wrap="square">
                <a:spAutoFit/>
              </a:bodyPr>
              <a:lstStyle/>
              <a:p>
                <a:r>
                  <a:rPr lang="en-US" sz="1200">
                    <a:solidFill>
                      <a:schemeClr val="accent5"/>
                    </a:solidFill>
                  </a:rPr>
                  <a:t>RESOURCE SNAPSHOT</a:t>
                </a:r>
                <a:endParaRPr lang="en-US" sz="1200"/>
              </a:p>
            </p:txBody>
          </p:sp>
        </p:grpSp>
      </p:grpSp>
    </p:spTree>
    <p:extLst>
      <p:ext uri="{BB962C8B-B14F-4D97-AF65-F5344CB8AC3E}">
        <p14:creationId xmlns:p14="http://schemas.microsoft.com/office/powerpoint/2010/main" val="166700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6F0C054-BEDE-4FA5-9975-685CC2488A12}"/>
              </a:ext>
            </a:extLst>
          </p:cNvPr>
          <p:cNvSpPr/>
          <p:nvPr/>
        </p:nvSpPr>
        <p:spPr bwMode="gray">
          <a:xfrm>
            <a:off x="0" y="6412952"/>
            <a:ext cx="7772400" cy="3140375"/>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3" name="Rectangle 12">
            <a:extLst>
              <a:ext uri="{FF2B5EF4-FFF2-40B4-BE49-F238E27FC236}">
                <a16:creationId xmlns:a16="http://schemas.microsoft.com/office/drawing/2014/main" id="{FBD92E68-6131-4CEE-841E-CCD99B655231}"/>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29" name="TextBox 28">
            <a:extLst>
              <a:ext uri="{FF2B5EF4-FFF2-40B4-BE49-F238E27FC236}">
                <a16:creationId xmlns:a16="http://schemas.microsoft.com/office/drawing/2014/main" id="{CAE93A42-2524-49A6-826F-82CC2035F59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30" name="Footer Placeholder 2">
            <a:extLst>
              <a:ext uri="{FF2B5EF4-FFF2-40B4-BE49-F238E27FC236}">
                <a16:creationId xmlns:a16="http://schemas.microsoft.com/office/drawing/2014/main" id="{6CB98C34-6C00-4C99-8C92-3432D8005B51}"/>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grpSp>
        <p:nvGrpSpPr>
          <p:cNvPr id="4" name="Group 3">
            <a:extLst>
              <a:ext uri="{FF2B5EF4-FFF2-40B4-BE49-F238E27FC236}">
                <a16:creationId xmlns:a16="http://schemas.microsoft.com/office/drawing/2014/main" id="{4A9EBCB6-D583-40A1-9B55-F53436EF2E3B}"/>
              </a:ext>
            </a:extLst>
          </p:cNvPr>
          <p:cNvGrpSpPr/>
          <p:nvPr/>
        </p:nvGrpSpPr>
        <p:grpSpPr>
          <a:xfrm>
            <a:off x="380792" y="1561691"/>
            <a:ext cx="6974530" cy="3801029"/>
            <a:chOff x="380792" y="1561691"/>
            <a:chExt cx="6974530" cy="3801029"/>
          </a:xfrm>
        </p:grpSpPr>
        <p:sp>
          <p:nvSpPr>
            <p:cNvPr id="26" name="TextBox 25">
              <a:extLst>
                <a:ext uri="{FF2B5EF4-FFF2-40B4-BE49-F238E27FC236}">
                  <a16:creationId xmlns:a16="http://schemas.microsoft.com/office/drawing/2014/main" id="{983780DE-7B42-4504-9F3F-157F4A05E7F9}"/>
                </a:ext>
              </a:extLst>
            </p:cNvPr>
            <p:cNvSpPr txBox="1"/>
            <p:nvPr/>
          </p:nvSpPr>
          <p:spPr bwMode="gray">
            <a:xfrm>
              <a:off x="380792" y="1561691"/>
              <a:ext cx="6974530" cy="292388"/>
            </a:xfrm>
            <a:prstGeom prst="rect">
              <a:avLst/>
            </a:prstGeom>
            <a:noFill/>
          </p:spPr>
          <p:txBody>
            <a:bodyPr wrap="square">
              <a:spAutoFit/>
            </a:bodyPr>
            <a:lstStyle/>
            <a:p>
              <a:r>
                <a:rPr lang="en-US" sz="1300" b="1"/>
                <a:t>3. Leverage community and cross-industry partners to reach more patients </a:t>
              </a:r>
            </a:p>
          </p:txBody>
        </p:sp>
        <p:sp>
          <p:nvSpPr>
            <p:cNvPr id="24" name="Rectangle 4">
              <a:extLst>
                <a:ext uri="{FF2B5EF4-FFF2-40B4-BE49-F238E27FC236}">
                  <a16:creationId xmlns:a16="http://schemas.microsoft.com/office/drawing/2014/main" id="{780992BA-7C72-4EFF-94D8-54D43C1B4A36}"/>
                </a:ext>
              </a:extLst>
            </p:cNvPr>
            <p:cNvSpPr>
              <a:spLocks noChangeArrowheads="1"/>
            </p:cNvSpPr>
            <p:nvPr/>
          </p:nvSpPr>
          <p:spPr bwMode="auto">
            <a:xfrm>
              <a:off x="380792" y="1780521"/>
              <a:ext cx="5900513" cy="358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30000"/>
                </a:lnSpc>
                <a:spcBef>
                  <a:spcPts val="600"/>
                </a:spcBef>
                <a:spcAft>
                  <a:spcPct val="0"/>
                </a:spcAft>
              </a:pPr>
              <a:r>
                <a:rPr lang="en-US" altLang="en-US" sz="1200" dirty="0">
                  <a:ea typeface="Calibri" panose="020F0502020204030204" pitchFamily="34" charset="0"/>
                  <a:cs typeface="Arial" panose="020B0604020202020204" pitchFamily="34" charset="0"/>
                </a:rPr>
                <a:t>When patients visit traditional sites of care, they can be referred for TAVR. The challenge is that not all potential patients actively seek care or visit traditional sites of care. Programs should focus on exploring different ways to meet patients where they are and diversify exposure to care information. </a:t>
              </a:r>
            </a:p>
            <a:p>
              <a:pPr defTabSz="914400" eaLnBrk="0" fontAlgn="base" hangingPunct="0">
                <a:lnSpc>
                  <a:spcPct val="130000"/>
                </a:lnSpc>
                <a:spcBef>
                  <a:spcPts val="600"/>
                </a:spcBef>
                <a:spcAft>
                  <a:spcPct val="0"/>
                </a:spcAft>
              </a:pP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Programs can improve thei</a:t>
              </a:r>
              <a:r>
                <a:rPr lang="en-US" altLang="en-US" sz="1200" dirty="0">
                  <a:ea typeface="Calibri" panose="020F0502020204030204" pitchFamily="34" charset="0"/>
                  <a:cs typeface="Arial" panose="020B0604020202020204" pitchFamily="34" charset="0"/>
                </a:rPr>
                <a:t>r patient </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reach and overcome structural barriers by partnering with external stakeholders to improve access for underserved populations. The data-driven approach outlined in the first imperative </a:t>
              </a:r>
              <a:r>
                <a:rPr lang="en-US" altLang="en-US" sz="1200" dirty="0">
                  <a:ea typeface="Calibri" panose="020F0502020204030204" pitchFamily="34" charset="0"/>
                  <a:cs typeface="Arial" panose="020B0604020202020204" pitchFamily="34" charset="0"/>
                </a:rPr>
                <a:t>(pg. 8)</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 informs where to focus efforts (i.e., </a:t>
              </a:r>
              <a:r>
                <a:rPr lang="en-US" sz="1200" dirty="0">
                  <a:effectLst/>
                </a:rPr>
                <a:t>who did you identify as having the worst access and outcomes? What barriers did this population identify through qualitative input?</a:t>
              </a:r>
              <a:r>
                <a:rPr lang="en-US" sz="1200" dirty="0"/>
                <a:t>). </a:t>
              </a:r>
              <a:r>
                <a:rPr lang="en-US" altLang="en-US" sz="1200" dirty="0">
                  <a:ea typeface="Calibri" panose="020F0502020204030204" pitchFamily="34" charset="0"/>
                  <a:cs typeface="Arial" panose="020B0604020202020204" pitchFamily="34" charset="0"/>
                </a:rPr>
                <a:t>P</a:t>
              </a:r>
              <a:r>
                <a:rPr kumimoji="0" lang="en-US" altLang="en-US" sz="1200" b="0" i="0" u="none" strike="noStrike" cap="none" normalizeH="0" baseline="0" dirty="0">
                  <a:ln>
                    <a:noFill/>
                  </a:ln>
                  <a:effectLst/>
                  <a:ea typeface="Calibri" panose="020F0502020204030204" pitchFamily="34" charset="0"/>
                  <a:cs typeface="Arial" panose="020B0604020202020204" pitchFamily="34" charset="0"/>
                </a:rPr>
                <a:t>rograms can then work with community organizations or cross-industry partners to tailor outreach and address </a:t>
              </a:r>
              <a:r>
                <a:rPr lang="en-US" altLang="en-US" sz="1200" dirty="0">
                  <a:ea typeface="Calibri" panose="020F0502020204030204" pitchFamily="34" charset="0"/>
                  <a:cs typeface="Arial" panose="020B0604020202020204" pitchFamily="34" charset="0"/>
                </a:rPr>
                <a:t>the identified structural barriers.</a:t>
              </a:r>
              <a:endParaRPr kumimoji="0" lang="en-US" altLang="en-US" sz="1200" b="0" i="0" u="none" strike="noStrike" cap="none" normalizeH="0" baseline="0" dirty="0">
                <a:ln>
                  <a:noFill/>
                </a:ln>
                <a:effectLst/>
                <a:ea typeface="Calibri" panose="020F0502020204030204" pitchFamily="34" charset="0"/>
                <a:cs typeface="Arial" panose="020B0604020202020204" pitchFamily="34" charset="0"/>
              </a:endParaRPr>
            </a:p>
            <a:p>
              <a:pPr defTabSz="914400" eaLnBrk="0" fontAlgn="base" hangingPunct="0">
                <a:lnSpc>
                  <a:spcPct val="130000"/>
                </a:lnSpc>
                <a:spcBef>
                  <a:spcPts val="600"/>
                </a:spcBef>
                <a:spcAft>
                  <a:spcPct val="0"/>
                </a:spcAft>
              </a:pPr>
              <a:r>
                <a:rPr lang="en-US" altLang="en-US" sz="1100" i="1" dirty="0">
                  <a:ea typeface="Calibri" panose="020F0502020204030204" pitchFamily="34" charset="0"/>
                  <a:cs typeface="Arial" panose="020B0604020202020204" pitchFamily="34" charset="0"/>
                </a:rPr>
                <a:t>Tip: C</a:t>
              </a:r>
              <a:r>
                <a:rPr lang="en-US" sz="1100" i="1" dirty="0">
                  <a:effectLst/>
                  <a:ea typeface="Calibri" panose="020F0502020204030204" pitchFamily="34" charset="0"/>
                </a:rPr>
                <a:t>onsider expanding existing relationships that </a:t>
              </a:r>
              <a:r>
                <a:rPr lang="en-US" sz="1100" i="1" dirty="0">
                  <a:ea typeface="Calibri" panose="020F0502020204030204" pitchFamily="34" charset="0"/>
                </a:rPr>
                <a:t>your health</a:t>
              </a:r>
              <a:r>
                <a:rPr lang="en-US" sz="1100" i="1" dirty="0">
                  <a:effectLst/>
                  <a:ea typeface="Calibri" panose="020F0502020204030204" pitchFamily="34" charset="0"/>
                </a:rPr>
                <a:t> system or service line has with community organizations. The aim </a:t>
              </a:r>
              <a:r>
                <a:rPr lang="en-US" sz="1100" i="1" dirty="0">
                  <a:ea typeface="Calibri" panose="020F0502020204030204" pitchFamily="34" charset="0"/>
                </a:rPr>
                <a:t>is</a:t>
              </a:r>
              <a:r>
                <a:rPr lang="en-US" sz="1100" i="1" dirty="0">
                  <a:effectLst/>
                  <a:ea typeface="Calibri" panose="020F0502020204030204" pitchFamily="34" charset="0"/>
                </a:rPr>
                <a:t> to provide disease education or connect patients to services that help with transportation or financial </a:t>
              </a:r>
              <a:r>
                <a:rPr lang="en-US" sz="1100" i="1" dirty="0">
                  <a:ea typeface="Calibri" panose="020F0502020204030204" pitchFamily="34" charset="0"/>
                  <a:cs typeface="Arial" panose="020B0604020202020204" pitchFamily="34" charset="0"/>
                </a:rPr>
                <a:t>support. </a:t>
              </a:r>
              <a:endParaRPr kumimoji="0" lang="en-US" altLang="en-US" sz="1100" b="0" i="1" u="none" strike="noStrike" cap="none" normalizeH="0" baseline="0" dirty="0">
                <a:ln>
                  <a:noFill/>
                </a:ln>
                <a:solidFill>
                  <a:schemeClr val="tx1"/>
                </a:solidFill>
                <a:effectLst/>
              </a:endParaRPr>
            </a:p>
          </p:txBody>
        </p:sp>
      </p:grpSp>
      <p:sp>
        <p:nvSpPr>
          <p:cNvPr id="39" name="Text Placeholder 38">
            <a:extLst>
              <a:ext uri="{FF2B5EF4-FFF2-40B4-BE49-F238E27FC236}">
                <a16:creationId xmlns:a16="http://schemas.microsoft.com/office/drawing/2014/main" id="{1812CE33-3415-406F-A75A-7CEA7AD85DC3}"/>
              </a:ext>
            </a:extLst>
          </p:cNvPr>
          <p:cNvSpPr>
            <a:spLocks noGrp="1"/>
          </p:cNvSpPr>
          <p:nvPr>
            <p:ph type="body" sz="quarter" idx="13"/>
          </p:nvPr>
        </p:nvSpPr>
        <p:spPr>
          <a:xfrm>
            <a:off x="458899" y="959475"/>
            <a:ext cx="3231654" cy="138499"/>
          </a:xfrm>
        </p:spPr>
        <p:txBody>
          <a:bodyPr/>
          <a:lstStyle/>
          <a:p>
            <a:r>
              <a:rPr lang="en-US"/>
              <a:t>2. Invest in solutions to patient access barriers</a:t>
            </a:r>
          </a:p>
        </p:txBody>
      </p:sp>
      <p:sp>
        <p:nvSpPr>
          <p:cNvPr id="54" name="Text Placeholder 53">
            <a:extLst>
              <a:ext uri="{FF2B5EF4-FFF2-40B4-BE49-F238E27FC236}">
                <a16:creationId xmlns:a16="http://schemas.microsoft.com/office/drawing/2014/main" id="{35812F31-F9F6-4FF4-A8A1-681B6CEB3BE2}"/>
              </a:ext>
            </a:extLst>
          </p:cNvPr>
          <p:cNvSpPr>
            <a:spLocks noGrp="1"/>
          </p:cNvSpPr>
          <p:nvPr>
            <p:ph type="body" sz="quarter" idx="27"/>
          </p:nvPr>
        </p:nvSpPr>
        <p:spPr>
          <a:xfrm>
            <a:off x="5168689" y="9339986"/>
            <a:ext cx="2155624" cy="196953"/>
          </a:xfrm>
        </p:spPr>
        <p:txBody>
          <a:bodyPr/>
          <a:lstStyle/>
          <a:p>
            <a:pPr algn="l"/>
            <a:r>
              <a:rPr lang="en-US"/>
              <a:t>Source: </a:t>
            </a:r>
            <a:r>
              <a:rPr lang="en-US" err="1"/>
              <a:t>Japsen</a:t>
            </a:r>
            <a:r>
              <a:rPr lang="en-US"/>
              <a:t>, B. “</a:t>
            </a:r>
            <a:r>
              <a:rPr lang="en-US" i="0">
                <a:effectLst/>
              </a:rPr>
              <a:t>Johnson &amp; Johnson And Hospital Giant HCA To Tackle Health Equity,” </a:t>
            </a:r>
            <a:r>
              <a:rPr lang="en-US" i="1">
                <a:effectLst/>
              </a:rPr>
              <a:t>Forbes, </a:t>
            </a:r>
            <a:r>
              <a:rPr lang="en-US">
                <a:effectLst/>
              </a:rPr>
              <a:t>2022; </a:t>
            </a:r>
            <a:r>
              <a:rPr lang="en-US"/>
              <a:t>Advisory Board interviews and analysis. </a:t>
            </a:r>
          </a:p>
        </p:txBody>
      </p:sp>
      <p:sp>
        <p:nvSpPr>
          <p:cNvPr id="15" name="Text Placeholder 2">
            <a:extLst>
              <a:ext uri="{FF2B5EF4-FFF2-40B4-BE49-F238E27FC236}">
                <a16:creationId xmlns:a16="http://schemas.microsoft.com/office/drawing/2014/main" id="{EAB356C6-C8A0-4CD3-9839-CE721CDAF857}"/>
              </a:ext>
            </a:extLst>
          </p:cNvPr>
          <p:cNvSpPr txBox="1">
            <a:spLocks/>
          </p:cNvSpPr>
          <p:nvPr/>
        </p:nvSpPr>
        <p:spPr bwMode="gray">
          <a:xfrm>
            <a:off x="465321" y="641282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 IN ACTION</a:t>
            </a:r>
          </a:p>
        </p:txBody>
      </p:sp>
      <p:grpSp>
        <p:nvGrpSpPr>
          <p:cNvPr id="3" name="Group 2">
            <a:extLst>
              <a:ext uri="{FF2B5EF4-FFF2-40B4-BE49-F238E27FC236}">
                <a16:creationId xmlns:a16="http://schemas.microsoft.com/office/drawing/2014/main" id="{1A82BF04-FC32-4CCA-A056-AFA5D150082E}"/>
              </a:ext>
            </a:extLst>
          </p:cNvPr>
          <p:cNvGrpSpPr/>
          <p:nvPr/>
        </p:nvGrpSpPr>
        <p:grpSpPr>
          <a:xfrm>
            <a:off x="567085" y="5402151"/>
            <a:ext cx="5791413" cy="885894"/>
            <a:chOff x="554009" y="4767387"/>
            <a:chExt cx="5791413" cy="968265"/>
          </a:xfrm>
        </p:grpSpPr>
        <p:sp>
          <p:nvSpPr>
            <p:cNvPr id="20" name="TextBox 19">
              <a:extLst>
                <a:ext uri="{FF2B5EF4-FFF2-40B4-BE49-F238E27FC236}">
                  <a16:creationId xmlns:a16="http://schemas.microsoft.com/office/drawing/2014/main" id="{64FF387E-0206-4637-A5CE-EB470C1CEB7B}"/>
                </a:ext>
              </a:extLst>
            </p:cNvPr>
            <p:cNvSpPr txBox="1"/>
            <p:nvPr/>
          </p:nvSpPr>
          <p:spPr bwMode="gray">
            <a:xfrm>
              <a:off x="3806887" y="4767387"/>
              <a:ext cx="2538535" cy="370033"/>
            </a:xfrm>
            <a:prstGeom prst="rect">
              <a:avLst/>
            </a:prstGeom>
            <a:noFill/>
          </p:spPr>
          <p:txBody>
            <a:bodyPr vert="horz" wrap="square" lIns="0" tIns="0" rIns="0" bIns="0" rtlCol="0">
              <a:spAutoFit/>
            </a:bodyPr>
            <a:lstStyle/>
            <a:p>
              <a:r>
                <a:rPr lang="en-US" sz="1100"/>
                <a:t>EXAMPLE OPPORTUNITIES FOR CROSS-INDUSTRY PARTNERSHIP</a:t>
              </a:r>
            </a:p>
          </p:txBody>
        </p:sp>
        <p:sp>
          <p:nvSpPr>
            <p:cNvPr id="21" name="TextBox 20">
              <a:extLst>
                <a:ext uri="{FF2B5EF4-FFF2-40B4-BE49-F238E27FC236}">
                  <a16:creationId xmlns:a16="http://schemas.microsoft.com/office/drawing/2014/main" id="{DBD28BA2-B761-4303-B37E-6F7983E0ABFF}"/>
                </a:ext>
              </a:extLst>
            </p:cNvPr>
            <p:cNvSpPr txBox="1"/>
            <p:nvPr/>
          </p:nvSpPr>
          <p:spPr bwMode="gray">
            <a:xfrm>
              <a:off x="585348" y="5156006"/>
              <a:ext cx="3059168" cy="579646"/>
            </a:xfrm>
            <a:prstGeom prst="rect">
              <a:avLst/>
            </a:prstGeom>
            <a:noFill/>
          </p:spPr>
          <p:txBody>
            <a:bodyPr vert="horz" wrap="square" lIns="0" tIns="0" rIns="0" bIns="0" rtlCol="0">
              <a:spAutoFit/>
            </a:bodyPr>
            <a:lstStyle/>
            <a:p>
              <a:pPr marL="137160" indent="-137160" defTabSz="640080">
                <a:spcBef>
                  <a:spcPts val="50"/>
                </a:spcBef>
                <a:buClr>
                  <a:schemeClr val="accent6"/>
                </a:buClr>
                <a:buFont typeface="Arial" pitchFamily="34" charset="0"/>
                <a:buChar char="•"/>
              </a:pPr>
              <a:r>
                <a:rPr lang="en-US" sz="1100" dirty="0"/>
                <a:t>Local food banks</a:t>
              </a:r>
            </a:p>
            <a:p>
              <a:pPr marL="137160" indent="-137160" defTabSz="640080">
                <a:spcBef>
                  <a:spcPts val="50"/>
                </a:spcBef>
                <a:buClr>
                  <a:schemeClr val="accent6"/>
                </a:buClr>
                <a:buFont typeface="Arial" pitchFamily="34" charset="0"/>
                <a:buChar char="•"/>
              </a:pPr>
              <a:r>
                <a:rPr lang="en-US" sz="1100" dirty="0"/>
                <a:t>Nonprofit organizations</a:t>
              </a:r>
            </a:p>
            <a:p>
              <a:pPr marL="137160" indent="-137160" defTabSz="640080">
                <a:spcBef>
                  <a:spcPts val="50"/>
                </a:spcBef>
                <a:buClr>
                  <a:schemeClr val="accent6"/>
                </a:buClr>
                <a:buFont typeface="Arial" pitchFamily="34" charset="0"/>
                <a:buChar char="•"/>
              </a:pPr>
              <a:r>
                <a:rPr lang="en-US" sz="1100" dirty="0"/>
                <a:t>Local community or religious centers</a:t>
              </a:r>
            </a:p>
          </p:txBody>
        </p:sp>
        <p:sp>
          <p:nvSpPr>
            <p:cNvPr id="22" name="TextBox 21">
              <a:extLst>
                <a:ext uri="{FF2B5EF4-FFF2-40B4-BE49-F238E27FC236}">
                  <a16:creationId xmlns:a16="http://schemas.microsoft.com/office/drawing/2014/main" id="{28A4C270-EE17-4EE7-8FD3-622EC678E5AE}"/>
                </a:ext>
              </a:extLst>
            </p:cNvPr>
            <p:cNvSpPr txBox="1"/>
            <p:nvPr/>
          </p:nvSpPr>
          <p:spPr bwMode="gray">
            <a:xfrm>
              <a:off x="3432915" y="5156006"/>
              <a:ext cx="2519771" cy="579646"/>
            </a:xfrm>
            <a:prstGeom prst="rect">
              <a:avLst/>
            </a:prstGeom>
            <a:noFill/>
          </p:spPr>
          <p:txBody>
            <a:bodyPr vert="horz" wrap="square" lIns="0" tIns="0" rIns="0" bIns="0" rtlCol="0">
              <a:spAutoFit/>
            </a:bodyPr>
            <a:lstStyle/>
            <a:p>
              <a:pPr marL="137160" indent="-137160" defTabSz="640080">
                <a:spcBef>
                  <a:spcPts val="50"/>
                </a:spcBef>
                <a:buClr>
                  <a:schemeClr val="accent6"/>
                </a:buClr>
                <a:buFont typeface="Arial" pitchFamily="34" charset="0"/>
                <a:buChar char="•"/>
              </a:pPr>
              <a:r>
                <a:rPr lang="en-US" sz="1100" dirty="0"/>
                <a:t>Life sciences companies </a:t>
              </a:r>
            </a:p>
            <a:p>
              <a:pPr marL="137160" indent="-137160" defTabSz="640080">
                <a:spcBef>
                  <a:spcPts val="50"/>
                </a:spcBef>
                <a:buClr>
                  <a:schemeClr val="accent6"/>
                </a:buClr>
                <a:buFont typeface="Arial" pitchFamily="34" charset="0"/>
                <a:buChar char="•"/>
              </a:pPr>
              <a:r>
                <a:rPr lang="en-US" sz="1100" dirty="0"/>
                <a:t>Payers</a:t>
              </a:r>
            </a:p>
            <a:p>
              <a:pPr marL="137160" indent="-137160" defTabSz="640080">
                <a:spcBef>
                  <a:spcPts val="50"/>
                </a:spcBef>
                <a:buClr>
                  <a:schemeClr val="accent6"/>
                </a:buClr>
                <a:buFont typeface="Arial" pitchFamily="34" charset="0"/>
                <a:buChar char="•"/>
              </a:pPr>
              <a:r>
                <a:rPr lang="en-US" sz="1100" dirty="0"/>
                <a:t>Post-acute and outpatient facilities </a:t>
              </a:r>
            </a:p>
          </p:txBody>
        </p:sp>
        <p:sp>
          <p:nvSpPr>
            <p:cNvPr id="27" name="TextBox 26">
              <a:extLst>
                <a:ext uri="{FF2B5EF4-FFF2-40B4-BE49-F238E27FC236}">
                  <a16:creationId xmlns:a16="http://schemas.microsoft.com/office/drawing/2014/main" id="{4E59CF7C-2C58-48B5-9DEE-A8A25461EFBB}"/>
                </a:ext>
              </a:extLst>
            </p:cNvPr>
            <p:cNvSpPr txBox="1"/>
            <p:nvPr/>
          </p:nvSpPr>
          <p:spPr bwMode="gray">
            <a:xfrm>
              <a:off x="881417" y="4767387"/>
              <a:ext cx="2805434" cy="571869"/>
            </a:xfrm>
            <a:prstGeom prst="rect">
              <a:avLst/>
            </a:prstGeom>
            <a:noFill/>
          </p:spPr>
          <p:txBody>
            <a:bodyPr vert="horz" wrap="square" lIns="0" tIns="0" rIns="0" bIns="0" rtlCol="0">
              <a:spAutoFit/>
            </a:bodyPr>
            <a:lstStyle/>
            <a:p>
              <a:r>
                <a:rPr lang="en-US" sz="1100" dirty="0"/>
                <a:t>EXAMPLE OPPORTUNITIES FOR COMMUNITY PARTNERSHIP</a:t>
              </a:r>
            </a:p>
            <a:p>
              <a:endParaRPr lang="en-US" sz="1200" b="1" dirty="0"/>
            </a:p>
          </p:txBody>
        </p:sp>
        <p:pic>
          <p:nvPicPr>
            <p:cNvPr id="28" name="Picture 27" descr="Icon&#10;&#10;Description automatically generated">
              <a:extLst>
                <a:ext uri="{FF2B5EF4-FFF2-40B4-BE49-F238E27FC236}">
                  <a16:creationId xmlns:a16="http://schemas.microsoft.com/office/drawing/2014/main" id="{7EEDA83D-CB93-456D-8210-46D385FF212C}"/>
                </a:ext>
              </a:extLst>
            </p:cNvPr>
            <p:cNvPicPr>
              <a:picLocks noChangeAspect="1"/>
            </p:cNvPicPr>
            <p:nvPr/>
          </p:nvPicPr>
          <p:blipFill>
            <a:blip r:embed="rId2"/>
            <a:stretch>
              <a:fillRect/>
            </a:stretch>
          </p:blipFill>
          <p:spPr>
            <a:xfrm>
              <a:off x="3374235" y="4767387"/>
              <a:ext cx="372634" cy="290894"/>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08817F94-A3D7-4BA5-852C-D8EFB07869B1}"/>
                </a:ext>
              </a:extLst>
            </p:cNvPr>
            <p:cNvPicPr>
              <a:picLocks noChangeAspect="1"/>
            </p:cNvPicPr>
            <p:nvPr/>
          </p:nvPicPr>
          <p:blipFill>
            <a:blip r:embed="rId3"/>
            <a:stretch>
              <a:fillRect/>
            </a:stretch>
          </p:blipFill>
          <p:spPr>
            <a:xfrm>
              <a:off x="554009" y="4784865"/>
              <a:ext cx="267271" cy="291831"/>
            </a:xfrm>
            <a:prstGeom prst="rect">
              <a:avLst/>
            </a:prstGeom>
          </p:spPr>
        </p:pic>
      </p:grpSp>
      <p:sp>
        <p:nvSpPr>
          <p:cNvPr id="25" name="Text Placeholder 1">
            <a:extLst>
              <a:ext uri="{FF2B5EF4-FFF2-40B4-BE49-F238E27FC236}">
                <a16:creationId xmlns:a16="http://schemas.microsoft.com/office/drawing/2014/main" id="{DA113B12-34AB-410B-9B0B-C6C6DFA9A265}"/>
              </a:ext>
            </a:extLst>
          </p:cNvPr>
          <p:cNvSpPr txBox="1">
            <a:spLocks/>
          </p:cNvSpPr>
          <p:nvPr/>
        </p:nvSpPr>
        <p:spPr bwMode="gray">
          <a:xfrm>
            <a:off x="465321" y="6671723"/>
            <a:ext cx="5624330" cy="1814984"/>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b="1" dirty="0">
                <a:effectLst/>
                <a:ea typeface="Calibri" panose="020F0502020204030204" pitchFamily="34" charset="0"/>
                <a:cs typeface="Arial" panose="020B0604020202020204" pitchFamily="34" charset="0"/>
              </a:rPr>
              <a:t>HCA Healthcare and Johnson &amp; Johnson partner to advance equity</a:t>
            </a:r>
          </a:p>
          <a:p>
            <a:pPr>
              <a:spcBef>
                <a:spcPts val="600"/>
              </a:spcBef>
            </a:pPr>
            <a:r>
              <a:rPr lang="en-US" dirty="0">
                <a:ea typeface="Calibri" panose="020F0502020204030204" pitchFamily="34" charset="0"/>
                <a:cs typeface="Arial" panose="020B0604020202020204" pitchFamily="34" charset="0"/>
              </a:rPr>
              <a:t>Major hospital operator, HCA Healthcare, recently announced a partnership with life sciences company, Johnson &amp; Johnson, to improve health equity. The partnership plans to create a pilot to support early detection of lung cancer in Black patients, improve nurse education, and study the impact of digital technology on improving care for cardiovascular patients.</a:t>
            </a:r>
            <a:endParaRPr lang="en-US" dirty="0">
              <a:effectLst/>
              <a:ea typeface="Calibri" panose="020F0502020204030204" pitchFamily="34" charset="0"/>
              <a:cs typeface="Arial"/>
            </a:endParaRPr>
          </a:p>
          <a:p>
            <a:pPr>
              <a:spcBef>
                <a:spcPts val="600"/>
              </a:spcBef>
            </a:pPr>
            <a:endParaRPr lang="en-US" u="sng" dirty="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6" name="Table 45">
            <a:extLst>
              <a:ext uri="{FF2B5EF4-FFF2-40B4-BE49-F238E27FC236}">
                <a16:creationId xmlns:a16="http://schemas.microsoft.com/office/drawing/2014/main" id="{7B364415-1A3F-401B-ADDD-47B631584FF1}"/>
              </a:ext>
            </a:extLst>
          </p:cNvPr>
          <p:cNvGraphicFramePr>
            <a:graphicFrameLocks noGrp="1"/>
          </p:cNvGraphicFramePr>
          <p:nvPr>
            <p:extLst>
              <p:ext uri="{D42A27DB-BD31-4B8C-83A1-F6EECF244321}">
                <p14:modId xmlns:p14="http://schemas.microsoft.com/office/powerpoint/2010/main" val="1678171085"/>
              </p:ext>
            </p:extLst>
          </p:nvPr>
        </p:nvGraphicFramePr>
        <p:xfrm>
          <a:off x="448087" y="8242687"/>
          <a:ext cx="2947800" cy="1310640"/>
        </p:xfrm>
        <a:graphic>
          <a:graphicData uri="http://schemas.openxmlformats.org/drawingml/2006/table">
            <a:tbl>
              <a:tblPr firstRow="1" bandRow="1">
                <a:tableStyleId>{2D5ABB26-0587-4C30-8999-92F81FD0307C}</a:tableStyleId>
              </a:tblPr>
              <a:tblGrid>
                <a:gridCol w="2947800">
                  <a:extLst>
                    <a:ext uri="{9D8B030D-6E8A-4147-A177-3AD203B41FA5}">
                      <a16:colId xmlns:a16="http://schemas.microsoft.com/office/drawing/2014/main" val="759194386"/>
                    </a:ext>
                  </a:extLst>
                </a:gridCol>
              </a:tblGrid>
              <a:tr h="815626">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100" dirty="0">
                          <a:solidFill>
                            <a:schemeClr val="accent5"/>
                          </a:solidFill>
                          <a:latin typeface="+mj-lt"/>
                          <a:ea typeface="Calibri" panose="020F0502020204030204" pitchFamily="34" charset="0"/>
                          <a:cs typeface="Arial" panose="020B0604020202020204" pitchFamily="34" charset="0"/>
                        </a:rPr>
                        <a:t>We believe strongly in the power of strategic partnerships, and we are excited to collaborate to advance health equity.</a:t>
                      </a:r>
                      <a:endParaRPr lang="en-US" sz="1100" kern="1200" dirty="0">
                        <a:solidFill>
                          <a:schemeClr val="tx1"/>
                        </a:solidFill>
                        <a:effectLst/>
                        <a:latin typeface="+mj-lt"/>
                        <a:ea typeface="+mn-ea"/>
                        <a:cs typeface="+mn-cs"/>
                      </a:endParaRPr>
                    </a:p>
                  </a:txBody>
                  <a:tcPr marT="182880" marB="182880" anchor="ct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1762655"/>
                  </a:ext>
                </a:extLst>
              </a:tr>
              <a:tr h="414968">
                <a:tc>
                  <a:txBody>
                    <a:bodyPr/>
                    <a:lstStyle/>
                    <a:p>
                      <a:pPr>
                        <a:lnSpc>
                          <a:spcPct val="100000"/>
                        </a:lnSpc>
                        <a:spcBef>
                          <a:spcPts val="0"/>
                        </a:spcBef>
                      </a:pPr>
                      <a:r>
                        <a:rPr lang="en-US" sz="1000" b="1" dirty="0"/>
                        <a:t>Sam Hazen, CEO</a:t>
                      </a:r>
                    </a:p>
                    <a:p>
                      <a:pPr>
                        <a:lnSpc>
                          <a:spcPct val="100000"/>
                        </a:lnSpc>
                        <a:spcBef>
                          <a:spcPts val="0"/>
                        </a:spcBef>
                      </a:pPr>
                      <a:r>
                        <a:rPr lang="en-US" sz="700" dirty="0"/>
                        <a:t>HCA Healthcare</a:t>
                      </a:r>
                    </a:p>
                  </a:txBody>
                  <a:tcPr marT="0" marB="182880">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5296314"/>
                  </a:ext>
                </a:extLst>
              </a:tr>
            </a:tbl>
          </a:graphicData>
        </a:graphic>
      </p:graphicFrame>
      <p:grpSp>
        <p:nvGrpSpPr>
          <p:cNvPr id="47" name="Group 46">
            <a:extLst>
              <a:ext uri="{FF2B5EF4-FFF2-40B4-BE49-F238E27FC236}">
                <a16:creationId xmlns:a16="http://schemas.microsoft.com/office/drawing/2014/main" id="{2926A2F6-AE7B-45EC-AFA4-2D7A8CB7B451}"/>
              </a:ext>
            </a:extLst>
          </p:cNvPr>
          <p:cNvGrpSpPr>
            <a:grpSpLocks noChangeAspect="1"/>
          </p:cNvGrpSpPr>
          <p:nvPr/>
        </p:nvGrpSpPr>
        <p:grpSpPr bwMode="gray">
          <a:xfrm>
            <a:off x="3886201" y="8161256"/>
            <a:ext cx="228600" cy="204428"/>
            <a:chOff x="875323" y="2298542"/>
            <a:chExt cx="294686" cy="263525"/>
          </a:xfrm>
          <a:solidFill>
            <a:schemeClr val="tx1"/>
          </a:solidFill>
        </p:grpSpPr>
        <p:sp>
          <p:nvSpPr>
            <p:cNvPr id="48" name="Freeform 12">
              <a:extLst>
                <a:ext uri="{FF2B5EF4-FFF2-40B4-BE49-F238E27FC236}">
                  <a16:creationId xmlns:a16="http://schemas.microsoft.com/office/drawing/2014/main" id="{C41F15C1-DE31-429D-8A6F-46A2839AF0D1}"/>
                </a:ext>
              </a:extLst>
            </p:cNvPr>
            <p:cNvSpPr>
              <a:spLocks/>
            </p:cNvSpPr>
            <p:nvPr/>
          </p:nvSpPr>
          <p:spPr bwMode="gray">
            <a:xfrm>
              <a:off x="102872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0DAA90F3-C564-446B-8A64-014B5C2EE27D}"/>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43" name="Table 42">
            <a:extLst>
              <a:ext uri="{FF2B5EF4-FFF2-40B4-BE49-F238E27FC236}">
                <a16:creationId xmlns:a16="http://schemas.microsoft.com/office/drawing/2014/main" id="{471BDDC0-64AD-4A0E-B547-86ADB1B1FDE6}"/>
              </a:ext>
            </a:extLst>
          </p:cNvPr>
          <p:cNvGraphicFramePr>
            <a:graphicFrameLocks noGrp="1"/>
          </p:cNvGraphicFramePr>
          <p:nvPr>
            <p:extLst>
              <p:ext uri="{D42A27DB-BD31-4B8C-83A1-F6EECF244321}">
                <p14:modId xmlns:p14="http://schemas.microsoft.com/office/powerpoint/2010/main" val="3514537427"/>
              </p:ext>
            </p:extLst>
          </p:nvPr>
        </p:nvGraphicFramePr>
        <p:xfrm>
          <a:off x="3886200" y="8242687"/>
          <a:ext cx="3202460" cy="1310640"/>
        </p:xfrm>
        <a:graphic>
          <a:graphicData uri="http://schemas.openxmlformats.org/drawingml/2006/table">
            <a:tbl>
              <a:tblPr firstRow="1" bandRow="1">
                <a:tableStyleId>{2D5ABB26-0587-4C30-8999-92F81FD0307C}</a:tableStyleId>
              </a:tblPr>
              <a:tblGrid>
                <a:gridCol w="3202460">
                  <a:extLst>
                    <a:ext uri="{9D8B030D-6E8A-4147-A177-3AD203B41FA5}">
                      <a16:colId xmlns:a16="http://schemas.microsoft.com/office/drawing/2014/main" val="759194386"/>
                    </a:ext>
                  </a:extLst>
                </a:gridCol>
              </a:tblGrid>
              <a:tr h="659708">
                <a:tc>
                  <a:txBody>
                    <a:bodyPr/>
                    <a:lstStyle/>
                    <a:p>
                      <a:pPr marL="0" marR="0" lvl="0" indent="0" algn="l" defTabSz="640080" rtl="0" eaLnBrk="1" fontAlgn="auto" latinLnBrk="0" hangingPunct="1">
                        <a:lnSpc>
                          <a:spcPct val="100000"/>
                        </a:lnSpc>
                        <a:spcBef>
                          <a:spcPts val="300"/>
                        </a:spcBef>
                        <a:spcAft>
                          <a:spcPts val="0"/>
                        </a:spcAft>
                        <a:buClrTx/>
                        <a:buSzTx/>
                        <a:buFontTx/>
                        <a:buNone/>
                        <a:tabLst/>
                        <a:defRPr/>
                      </a:pPr>
                      <a:r>
                        <a:rPr lang="en-US" sz="1100">
                          <a:solidFill>
                            <a:schemeClr val="accent5"/>
                          </a:solidFill>
                          <a:latin typeface="+mj-lt"/>
                          <a:ea typeface="Calibri" panose="020F0502020204030204" pitchFamily="34" charset="0"/>
                          <a:cs typeface="Arial" panose="020B0604020202020204" pitchFamily="34" charset="0"/>
                        </a:rPr>
                        <a:t>No one company can solve society’s most pressing health challenges alone –</a:t>
                      </a:r>
                      <a:br>
                        <a:rPr lang="en-US" sz="1100">
                          <a:solidFill>
                            <a:schemeClr val="accent5"/>
                          </a:solidFill>
                          <a:latin typeface="+mj-lt"/>
                          <a:ea typeface="Calibri" panose="020F0502020204030204" pitchFamily="34" charset="0"/>
                          <a:cs typeface="Arial" panose="020B0604020202020204" pitchFamily="34" charset="0"/>
                        </a:rPr>
                      </a:br>
                      <a:r>
                        <a:rPr lang="en-US" sz="1100" b="1">
                          <a:solidFill>
                            <a:schemeClr val="accent5"/>
                          </a:solidFill>
                          <a:latin typeface="+mj-lt"/>
                          <a:ea typeface="Calibri" panose="020F0502020204030204" pitchFamily="34" charset="0"/>
                          <a:cs typeface="Arial" panose="020B0604020202020204" pitchFamily="34" charset="0"/>
                        </a:rPr>
                        <a:t>it takes collaboration.</a:t>
                      </a:r>
                      <a:endParaRPr lang="en-US" sz="1100" kern="1200">
                        <a:solidFill>
                          <a:schemeClr val="tx1"/>
                        </a:solidFill>
                        <a:effectLst/>
                        <a:latin typeface="+mj-lt"/>
                        <a:ea typeface="+mn-ea"/>
                        <a:cs typeface="+mn-cs"/>
                      </a:endParaRPr>
                    </a:p>
                  </a:txBody>
                  <a:tcPr marT="182880" marB="182880" anchor="ctr">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1762655"/>
                  </a:ext>
                </a:extLst>
              </a:tr>
              <a:tr h="335352">
                <a:tc>
                  <a:txBody>
                    <a:bodyPr/>
                    <a:lstStyle/>
                    <a:p>
                      <a:pPr>
                        <a:lnSpc>
                          <a:spcPct val="100000"/>
                        </a:lnSpc>
                        <a:spcBef>
                          <a:spcPts val="0"/>
                        </a:spcBef>
                      </a:pPr>
                      <a:r>
                        <a:rPr lang="en-US" sz="1000" b="1"/>
                        <a:t>Joaquin Duato, CEO</a:t>
                      </a:r>
                    </a:p>
                    <a:p>
                      <a:pPr>
                        <a:lnSpc>
                          <a:spcPct val="100000"/>
                        </a:lnSpc>
                        <a:spcBef>
                          <a:spcPts val="0"/>
                        </a:spcBef>
                      </a:pPr>
                      <a:r>
                        <a:rPr lang="en-US" sz="700"/>
                        <a:t>Johnson &amp; Johnson</a:t>
                      </a:r>
                    </a:p>
                  </a:txBody>
                  <a:tcPr marT="0" marB="182880">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285296314"/>
                  </a:ext>
                </a:extLst>
              </a:tr>
            </a:tbl>
          </a:graphicData>
        </a:graphic>
      </p:graphicFrame>
      <p:grpSp>
        <p:nvGrpSpPr>
          <p:cNvPr id="35" name="Group 34">
            <a:extLst>
              <a:ext uri="{FF2B5EF4-FFF2-40B4-BE49-F238E27FC236}">
                <a16:creationId xmlns:a16="http://schemas.microsoft.com/office/drawing/2014/main" id="{1FB34777-EFA6-4063-BC29-4A695E9082FF}"/>
              </a:ext>
            </a:extLst>
          </p:cNvPr>
          <p:cNvGrpSpPr>
            <a:grpSpLocks noChangeAspect="1"/>
          </p:cNvGrpSpPr>
          <p:nvPr/>
        </p:nvGrpSpPr>
        <p:grpSpPr bwMode="gray">
          <a:xfrm>
            <a:off x="448088" y="8161256"/>
            <a:ext cx="228600" cy="204428"/>
            <a:chOff x="875323" y="2298542"/>
            <a:chExt cx="294686" cy="263525"/>
          </a:xfrm>
          <a:solidFill>
            <a:schemeClr val="tx1"/>
          </a:solidFill>
        </p:grpSpPr>
        <p:sp>
          <p:nvSpPr>
            <p:cNvPr id="37" name="Freeform 12">
              <a:extLst>
                <a:ext uri="{FF2B5EF4-FFF2-40B4-BE49-F238E27FC236}">
                  <a16:creationId xmlns:a16="http://schemas.microsoft.com/office/drawing/2014/main" id="{09D65329-25D6-41DB-BAD5-4D14CE6EDADF}"/>
                </a:ext>
              </a:extLst>
            </p:cNvPr>
            <p:cNvSpPr>
              <a:spLocks/>
            </p:cNvSpPr>
            <p:nvPr/>
          </p:nvSpPr>
          <p:spPr bwMode="gray">
            <a:xfrm>
              <a:off x="102872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3">
              <a:extLst>
                <a:ext uri="{FF2B5EF4-FFF2-40B4-BE49-F238E27FC236}">
                  <a16:creationId xmlns:a16="http://schemas.microsoft.com/office/drawing/2014/main" id="{307B611A-2620-4FE2-A831-8618891BDA39}"/>
                </a:ext>
              </a:extLst>
            </p:cNvPr>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1905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47714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2648C59-FC39-41A1-A5D7-3E2BD1ECA87A}"/>
              </a:ext>
            </a:extLst>
          </p:cNvPr>
          <p:cNvSpPr/>
          <p:nvPr/>
        </p:nvSpPr>
        <p:spPr bwMode="gray">
          <a:xfrm>
            <a:off x="0" y="1647825"/>
            <a:ext cx="7772400" cy="7904163"/>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3" name="Text Placeholder 2">
            <a:extLst>
              <a:ext uri="{FF2B5EF4-FFF2-40B4-BE49-F238E27FC236}">
                <a16:creationId xmlns:a16="http://schemas.microsoft.com/office/drawing/2014/main" id="{B98D9468-AA35-4EA6-AA13-D8D8799A9AC5}"/>
              </a:ext>
            </a:extLst>
          </p:cNvPr>
          <p:cNvSpPr>
            <a:spLocks noGrp="1"/>
          </p:cNvSpPr>
          <p:nvPr>
            <p:ph type="body" sz="quarter" idx="13"/>
          </p:nvPr>
        </p:nvSpPr>
        <p:spPr>
          <a:xfrm>
            <a:off x="458899" y="959475"/>
            <a:ext cx="3327834" cy="138499"/>
          </a:xfrm>
        </p:spPr>
        <p:txBody>
          <a:bodyPr/>
          <a:lstStyle/>
          <a:p>
            <a:r>
              <a:rPr lang="en-US"/>
              <a:t>2. Invest in solutions to patient access barriers</a:t>
            </a:r>
          </a:p>
        </p:txBody>
      </p:sp>
      <p:sp>
        <p:nvSpPr>
          <p:cNvPr id="29" name="TextBox 28">
            <a:extLst>
              <a:ext uri="{FF2B5EF4-FFF2-40B4-BE49-F238E27FC236}">
                <a16:creationId xmlns:a16="http://schemas.microsoft.com/office/drawing/2014/main" id="{CAE93A42-2524-49A6-826F-82CC2035F59D}"/>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30" name="Footer Placeholder 2">
            <a:extLst>
              <a:ext uri="{FF2B5EF4-FFF2-40B4-BE49-F238E27FC236}">
                <a16:creationId xmlns:a16="http://schemas.microsoft.com/office/drawing/2014/main" id="{6CB98C34-6C00-4C99-8C92-3432D8005B51}"/>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6" name="Text Placeholder 5">
            <a:extLst>
              <a:ext uri="{FF2B5EF4-FFF2-40B4-BE49-F238E27FC236}">
                <a16:creationId xmlns:a16="http://schemas.microsoft.com/office/drawing/2014/main" id="{1A8A04A9-BC07-4C90-B038-374EF691041A}"/>
              </a:ext>
            </a:extLst>
          </p:cNvPr>
          <p:cNvSpPr>
            <a:spLocks noGrp="1"/>
          </p:cNvSpPr>
          <p:nvPr>
            <p:ph type="body" sz="quarter" idx="27"/>
          </p:nvPr>
        </p:nvSpPr>
        <p:spPr>
          <a:xfrm>
            <a:off x="5053745" y="9368915"/>
            <a:ext cx="2267596" cy="153888"/>
          </a:xfrm>
        </p:spPr>
        <p:txBody>
          <a:bodyPr/>
          <a:lstStyle/>
          <a:p>
            <a:r>
              <a:rPr lang="en-US"/>
              <a:t>Source: The University of Chicago Medicine and Asian Health Coalition; Atrium Sanger Heart and Vascular Institute; Advisory Board interviews and analysis. </a:t>
            </a:r>
          </a:p>
        </p:txBody>
      </p:sp>
      <p:grpSp>
        <p:nvGrpSpPr>
          <p:cNvPr id="25" name="Group 24">
            <a:extLst>
              <a:ext uri="{FF2B5EF4-FFF2-40B4-BE49-F238E27FC236}">
                <a16:creationId xmlns:a16="http://schemas.microsoft.com/office/drawing/2014/main" id="{D3176067-8E4C-4B4D-A2E3-08517DF5FF84}"/>
              </a:ext>
            </a:extLst>
          </p:cNvPr>
          <p:cNvGrpSpPr/>
          <p:nvPr/>
        </p:nvGrpSpPr>
        <p:grpSpPr>
          <a:xfrm>
            <a:off x="481013" y="1891120"/>
            <a:ext cx="7192779" cy="1970519"/>
            <a:chOff x="465320" y="6040881"/>
            <a:chExt cx="7192779" cy="1970519"/>
          </a:xfrm>
        </p:grpSpPr>
        <p:sp>
          <p:nvSpPr>
            <p:cNvPr id="27" name="Text Placeholder 1">
              <a:extLst>
                <a:ext uri="{FF2B5EF4-FFF2-40B4-BE49-F238E27FC236}">
                  <a16:creationId xmlns:a16="http://schemas.microsoft.com/office/drawing/2014/main" id="{EEE73E1E-9687-4B50-9F45-462C10958002}"/>
                </a:ext>
              </a:extLst>
            </p:cNvPr>
            <p:cNvSpPr txBox="1">
              <a:spLocks/>
            </p:cNvSpPr>
            <p:nvPr/>
          </p:nvSpPr>
          <p:spPr bwMode="gray">
            <a:xfrm>
              <a:off x="465320" y="6040881"/>
              <a:ext cx="7192779" cy="219484"/>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b="1">
                  <a:effectLst/>
                  <a:ea typeface="Calibri" panose="020F0502020204030204" pitchFamily="34" charset="0"/>
                  <a:cs typeface="Arial" panose="020B0604020202020204" pitchFamily="34" charset="0"/>
                </a:rPr>
                <a:t>University of Chicago Medical Center uses a community partner to reach </a:t>
              </a:r>
              <a:r>
                <a:rPr lang="en-US" b="1">
                  <a:ea typeface="Calibri" panose="020F0502020204030204" pitchFamily="34" charset="0"/>
                  <a:cs typeface="Arial" panose="020B0604020202020204" pitchFamily="34" charset="0"/>
                </a:rPr>
                <a:t>high-</a:t>
              </a:r>
              <a:r>
                <a:rPr lang="en-US" b="1">
                  <a:effectLst/>
                  <a:ea typeface="Calibri" panose="020F0502020204030204" pitchFamily="34" charset="0"/>
                  <a:cs typeface="Arial" panose="020B0604020202020204" pitchFamily="34" charset="0"/>
                </a:rPr>
                <a:t>risk patients </a:t>
              </a:r>
              <a:endParaRPr lang="en-US" u="sng">
                <a:solidFill>
                  <a:srgbClr val="0563C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 Placeholder 1">
              <a:extLst>
                <a:ext uri="{FF2B5EF4-FFF2-40B4-BE49-F238E27FC236}">
                  <a16:creationId xmlns:a16="http://schemas.microsoft.com/office/drawing/2014/main" id="{A678D444-5075-4755-BCF0-826445EBCDCE}"/>
                </a:ext>
              </a:extLst>
            </p:cNvPr>
            <p:cNvSpPr txBox="1">
              <a:spLocks/>
            </p:cNvSpPr>
            <p:nvPr/>
          </p:nvSpPr>
          <p:spPr bwMode="gray">
            <a:xfrm>
              <a:off x="465320" y="6355882"/>
              <a:ext cx="5694848" cy="1655518"/>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dirty="0">
                  <a:ea typeface="Calibri" panose="020F0502020204030204" pitchFamily="34" charset="0"/>
                  <a:cs typeface="Arial" panose="020B0604020202020204" pitchFamily="34" charset="0"/>
                </a:rPr>
                <a:t>The University of Chicago Medical Center partnered with the Asian Health Coalition to improve the health and wellness of ethnic minorities in their community. Asian Americans have a higher risk of CVD at a lower body weight, and there is a shortage of culturally-tailored health education specific to Asian ethnic groups. To address this, they created the CARDIO</a:t>
              </a:r>
              <a:r>
                <a:rPr lang="en-US" baseline="30000" dirty="0">
                  <a:ea typeface="Calibri" panose="020F0502020204030204" pitchFamily="34" charset="0"/>
                  <a:cs typeface="Arial" panose="020B0604020202020204" pitchFamily="34" charset="0"/>
                </a:rPr>
                <a:t>1</a:t>
              </a:r>
              <a:r>
                <a:rPr lang="en-US" dirty="0">
                  <a:ea typeface="Calibri" panose="020F0502020204030204" pitchFamily="34" charset="0"/>
                  <a:cs typeface="Arial" panose="020B0604020202020204" pitchFamily="34" charset="0"/>
                </a:rPr>
                <a:t> program to offer linguistic and culturally competent health education for South Asian and Chinese individuals. Topics included nutrition, exercise, smoking cessation, and coping with stress.</a:t>
              </a:r>
              <a:endParaRPr lang="en-US" dirty="0">
                <a:effectLst/>
                <a:ea typeface="Calibri" panose="020F0502020204030204" pitchFamily="34" charset="0"/>
                <a:cs typeface="Arial"/>
              </a:endParaRPr>
            </a:p>
          </p:txBody>
        </p:sp>
      </p:grpSp>
      <p:grpSp>
        <p:nvGrpSpPr>
          <p:cNvPr id="31" name="Group 30">
            <a:extLst>
              <a:ext uri="{FF2B5EF4-FFF2-40B4-BE49-F238E27FC236}">
                <a16:creationId xmlns:a16="http://schemas.microsoft.com/office/drawing/2014/main" id="{0F8C5B7D-29C4-401F-87E7-3354A4F5F2E5}"/>
              </a:ext>
            </a:extLst>
          </p:cNvPr>
          <p:cNvGrpSpPr/>
          <p:nvPr/>
        </p:nvGrpSpPr>
        <p:grpSpPr>
          <a:xfrm>
            <a:off x="458899" y="4018125"/>
            <a:ext cx="5524708" cy="995078"/>
            <a:chOff x="380792" y="8241882"/>
            <a:chExt cx="5524708" cy="1093819"/>
          </a:xfrm>
        </p:grpSpPr>
        <p:sp>
          <p:nvSpPr>
            <p:cNvPr id="36" name="TextBox 35">
              <a:extLst>
                <a:ext uri="{FF2B5EF4-FFF2-40B4-BE49-F238E27FC236}">
                  <a16:creationId xmlns:a16="http://schemas.microsoft.com/office/drawing/2014/main" id="{372450B1-1386-454C-9E1E-B61B781CD7E2}"/>
                </a:ext>
              </a:extLst>
            </p:cNvPr>
            <p:cNvSpPr txBox="1"/>
            <p:nvPr/>
          </p:nvSpPr>
          <p:spPr bwMode="gray">
            <a:xfrm>
              <a:off x="1048036" y="8886409"/>
              <a:ext cx="1615907" cy="372148"/>
            </a:xfrm>
            <a:prstGeom prst="rect">
              <a:avLst/>
            </a:prstGeom>
            <a:noFill/>
          </p:spPr>
          <p:txBody>
            <a:bodyPr wrap="square" lIns="0" tIns="0" rIns="0" bIns="0" rtlCol="0">
              <a:spAutoFit/>
            </a:bodyPr>
            <a:lstStyle/>
            <a:p>
              <a:pPr>
                <a:spcBef>
                  <a:spcPts val="1200"/>
                </a:spcBef>
                <a:buClr>
                  <a:schemeClr val="tx1"/>
                </a:buClr>
              </a:pPr>
              <a:r>
                <a:rPr lang="en-US" sz="1100"/>
                <a:t>Of the 325 participants lost weight</a:t>
              </a:r>
            </a:p>
          </p:txBody>
        </p:sp>
        <p:grpSp>
          <p:nvGrpSpPr>
            <p:cNvPr id="37" name="Group 36">
              <a:extLst>
                <a:ext uri="{FF2B5EF4-FFF2-40B4-BE49-F238E27FC236}">
                  <a16:creationId xmlns:a16="http://schemas.microsoft.com/office/drawing/2014/main" id="{A2DB029D-053A-4A86-AD28-4653EF92AC85}"/>
                </a:ext>
              </a:extLst>
            </p:cNvPr>
            <p:cNvGrpSpPr/>
            <p:nvPr/>
          </p:nvGrpSpPr>
          <p:grpSpPr>
            <a:xfrm>
              <a:off x="3178270" y="8354353"/>
              <a:ext cx="2463310" cy="886893"/>
              <a:chOff x="3442864" y="8116088"/>
              <a:chExt cx="3900476" cy="886893"/>
            </a:xfrm>
          </p:grpSpPr>
          <p:sp>
            <p:nvSpPr>
              <p:cNvPr id="46" name="TextBox 45">
                <a:extLst>
                  <a:ext uri="{FF2B5EF4-FFF2-40B4-BE49-F238E27FC236}">
                    <a16:creationId xmlns:a16="http://schemas.microsoft.com/office/drawing/2014/main" id="{E91E62A3-1B61-4AE5-A17C-967601AFD776}"/>
                  </a:ext>
                </a:extLst>
              </p:cNvPr>
              <p:cNvSpPr txBox="1"/>
              <p:nvPr/>
            </p:nvSpPr>
            <p:spPr bwMode="gray">
              <a:xfrm>
                <a:off x="3451943" y="8116088"/>
                <a:ext cx="3891397" cy="501869"/>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39% </a:t>
                </a:r>
              </a:p>
            </p:txBody>
          </p:sp>
          <p:sp>
            <p:nvSpPr>
              <p:cNvPr id="47" name="TextBox 46">
                <a:extLst>
                  <a:ext uri="{FF2B5EF4-FFF2-40B4-BE49-F238E27FC236}">
                    <a16:creationId xmlns:a16="http://schemas.microsoft.com/office/drawing/2014/main" id="{F44F19B7-DE09-47CF-BC34-F8BA401209C5}"/>
                  </a:ext>
                </a:extLst>
              </p:cNvPr>
              <p:cNvSpPr txBox="1"/>
              <p:nvPr/>
            </p:nvSpPr>
            <p:spPr bwMode="gray">
              <a:xfrm>
                <a:off x="3442864" y="8630833"/>
                <a:ext cx="3309634" cy="372148"/>
              </a:xfrm>
              <a:prstGeom prst="rect">
                <a:avLst/>
              </a:prstGeom>
              <a:noFill/>
            </p:spPr>
            <p:txBody>
              <a:bodyPr wrap="square" lIns="0" tIns="0" rIns="0" bIns="0" rtlCol="0">
                <a:spAutoFit/>
              </a:bodyPr>
              <a:lstStyle/>
              <a:p>
                <a:pPr>
                  <a:spcBef>
                    <a:spcPts val="1200"/>
                  </a:spcBef>
                  <a:buClr>
                    <a:schemeClr val="tx1"/>
                  </a:buClr>
                </a:pPr>
                <a:r>
                  <a:rPr lang="en-US" sz="1100"/>
                  <a:t>Were physically active more days of the week after 6 months</a:t>
                </a:r>
              </a:p>
            </p:txBody>
          </p:sp>
        </p:grpSp>
        <p:sp>
          <p:nvSpPr>
            <p:cNvPr id="38" name="Rectangle 37">
              <a:extLst>
                <a:ext uri="{FF2B5EF4-FFF2-40B4-BE49-F238E27FC236}">
                  <a16:creationId xmlns:a16="http://schemas.microsoft.com/office/drawing/2014/main" id="{0341B52B-7990-4EE1-878A-E043E194C40F}"/>
                </a:ext>
              </a:extLst>
            </p:cNvPr>
            <p:cNvSpPr/>
            <p:nvPr/>
          </p:nvSpPr>
          <p:spPr bwMode="gray">
            <a:xfrm>
              <a:off x="497794" y="8356600"/>
              <a:ext cx="5407706" cy="97910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42" name="Rectangle 41">
              <a:extLst>
                <a:ext uri="{FF2B5EF4-FFF2-40B4-BE49-F238E27FC236}">
                  <a16:creationId xmlns:a16="http://schemas.microsoft.com/office/drawing/2014/main" id="{B797EF80-2108-4C8F-8741-64919A06D311}"/>
                </a:ext>
              </a:extLst>
            </p:cNvPr>
            <p:cNvSpPr/>
            <p:nvPr/>
          </p:nvSpPr>
          <p:spPr bwMode="gray">
            <a:xfrm>
              <a:off x="380792" y="8314267"/>
              <a:ext cx="1502913" cy="308332"/>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43" name="TextBox 42">
              <a:extLst>
                <a:ext uri="{FF2B5EF4-FFF2-40B4-BE49-F238E27FC236}">
                  <a16:creationId xmlns:a16="http://schemas.microsoft.com/office/drawing/2014/main" id="{7C0C1B17-E2D2-4F7E-AAA8-6ACD9668C840}"/>
                </a:ext>
              </a:extLst>
            </p:cNvPr>
            <p:cNvSpPr txBox="1"/>
            <p:nvPr/>
          </p:nvSpPr>
          <p:spPr bwMode="gray">
            <a:xfrm>
              <a:off x="380792" y="8260654"/>
              <a:ext cx="1525115" cy="184666"/>
            </a:xfrm>
            <a:prstGeom prst="rect">
              <a:avLst/>
            </a:prstGeom>
            <a:solidFill>
              <a:schemeClr val="bg1">
                <a:lumMod val="95000"/>
              </a:schemeClr>
            </a:solidFill>
          </p:spPr>
          <p:txBody>
            <a:bodyPr wrap="square" lIns="0" tIns="0" rIns="0" bIns="0" rtlCol="0">
              <a:spAutoFit/>
            </a:bodyPr>
            <a:lstStyle/>
            <a:p>
              <a:pPr algn="ctr">
                <a:spcBef>
                  <a:spcPts val="500"/>
                </a:spcBef>
              </a:pPr>
              <a:r>
                <a:rPr lang="en-US" sz="1200"/>
                <a:t>        OUTCOMES</a:t>
              </a:r>
            </a:p>
          </p:txBody>
        </p:sp>
        <p:pic>
          <p:nvPicPr>
            <p:cNvPr id="44" name="Picture 43" descr="Icon&#10;&#10;Description automatically generated">
              <a:extLst>
                <a:ext uri="{FF2B5EF4-FFF2-40B4-BE49-F238E27FC236}">
                  <a16:creationId xmlns:a16="http://schemas.microsoft.com/office/drawing/2014/main" id="{955BD9CD-2F9C-4B98-A1E0-1B21F66A3C04}"/>
                </a:ext>
              </a:extLst>
            </p:cNvPr>
            <p:cNvPicPr>
              <a:picLocks noChangeAspect="1"/>
            </p:cNvPicPr>
            <p:nvPr/>
          </p:nvPicPr>
          <p:blipFill>
            <a:blip r:embed="rId2"/>
            <a:stretch>
              <a:fillRect/>
            </a:stretch>
          </p:blipFill>
          <p:spPr>
            <a:xfrm>
              <a:off x="482709" y="8241882"/>
              <a:ext cx="284248" cy="284248"/>
            </a:xfrm>
            <a:prstGeom prst="rect">
              <a:avLst/>
            </a:prstGeom>
          </p:spPr>
        </p:pic>
        <p:sp>
          <p:nvSpPr>
            <p:cNvPr id="45" name="TextBox 44">
              <a:extLst>
                <a:ext uri="{FF2B5EF4-FFF2-40B4-BE49-F238E27FC236}">
                  <a16:creationId xmlns:a16="http://schemas.microsoft.com/office/drawing/2014/main" id="{E8D786F5-A75C-467C-915F-A00827B04F76}"/>
                </a:ext>
              </a:extLst>
            </p:cNvPr>
            <p:cNvSpPr txBox="1"/>
            <p:nvPr/>
          </p:nvSpPr>
          <p:spPr bwMode="gray">
            <a:xfrm>
              <a:off x="1048036" y="8354353"/>
              <a:ext cx="2507963" cy="501869"/>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54% </a:t>
              </a:r>
            </a:p>
          </p:txBody>
        </p:sp>
      </p:grpSp>
      <p:grpSp>
        <p:nvGrpSpPr>
          <p:cNvPr id="21" name="Group 20">
            <a:extLst>
              <a:ext uri="{FF2B5EF4-FFF2-40B4-BE49-F238E27FC236}">
                <a16:creationId xmlns:a16="http://schemas.microsoft.com/office/drawing/2014/main" id="{BC07F8D9-A11C-4A33-89CB-3289B74F56F7}"/>
              </a:ext>
            </a:extLst>
          </p:cNvPr>
          <p:cNvGrpSpPr/>
          <p:nvPr/>
        </p:nvGrpSpPr>
        <p:grpSpPr>
          <a:xfrm>
            <a:off x="498402" y="5172036"/>
            <a:ext cx="7192779" cy="4295485"/>
            <a:chOff x="455613" y="5788602"/>
            <a:chExt cx="7192779" cy="4295485"/>
          </a:xfrm>
        </p:grpSpPr>
        <p:sp>
          <p:nvSpPr>
            <p:cNvPr id="22" name="Text Placeholder 1">
              <a:extLst>
                <a:ext uri="{FF2B5EF4-FFF2-40B4-BE49-F238E27FC236}">
                  <a16:creationId xmlns:a16="http://schemas.microsoft.com/office/drawing/2014/main" id="{F73A487C-1811-42D1-BF3D-229C8D57D7E0}"/>
                </a:ext>
              </a:extLst>
            </p:cNvPr>
            <p:cNvSpPr txBox="1">
              <a:spLocks/>
            </p:cNvSpPr>
            <p:nvPr/>
          </p:nvSpPr>
          <p:spPr bwMode="gray">
            <a:xfrm>
              <a:off x="455613" y="5788602"/>
              <a:ext cx="7192779" cy="219484"/>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b="1">
                  <a:effectLst/>
                  <a:ea typeface="Calibri" panose="020F0502020204030204" pitchFamily="34" charset="0"/>
                  <a:cs typeface="Arial" panose="020B0604020202020204" pitchFamily="34" charset="0"/>
                </a:rPr>
                <a:t>Atrium partners with community organizations to run a mobile screening program  </a:t>
              </a:r>
              <a:endParaRPr lang="en-US" u="sng">
                <a:solidFill>
                  <a:srgbClr val="0563C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3" name="Text Placeholder 1">
              <a:extLst>
                <a:ext uri="{FF2B5EF4-FFF2-40B4-BE49-F238E27FC236}">
                  <a16:creationId xmlns:a16="http://schemas.microsoft.com/office/drawing/2014/main" id="{DB93F3A0-C697-478D-B3CF-75747DF3CE9D}"/>
                </a:ext>
              </a:extLst>
            </p:cNvPr>
            <p:cNvSpPr txBox="1">
              <a:spLocks/>
            </p:cNvSpPr>
            <p:nvPr/>
          </p:nvSpPr>
          <p:spPr bwMode="gray">
            <a:xfrm>
              <a:off x="455613" y="6114089"/>
              <a:ext cx="5608638" cy="3969998"/>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lgn="l" fontAlgn="base">
                <a:spcBef>
                  <a:spcPts val="600"/>
                </a:spcBef>
              </a:pPr>
              <a:r>
                <a:rPr lang="en-US" i="0" dirty="0">
                  <a:effectLst/>
                </a:rPr>
                <a:t>Atrium’s Sanger Heart and Vascular Institute partnered with </a:t>
              </a:r>
              <a:r>
                <a:rPr lang="en-US" b="0" i="0" dirty="0">
                  <a:effectLst/>
                </a:rPr>
                <a:t>Novant Health</a:t>
              </a:r>
              <a:r>
                <a:rPr lang="en-US" b="0" i="0" baseline="30000" dirty="0">
                  <a:effectLst/>
                </a:rPr>
                <a:t>2</a:t>
              </a:r>
              <a:r>
                <a:rPr lang="en-US" b="0" i="0" dirty="0">
                  <a:effectLst/>
                </a:rPr>
                <a:t> and the Mecklenburg County Health Department to form ONE Charlotte Health Alliance. </a:t>
              </a:r>
              <a:r>
                <a:rPr lang="en-US" dirty="0"/>
                <a:t>ONE Charlotte Health Alliance works to help overcome socioeconomic barriers that inhibit access to care with the goal of improving health outcomes and equity for underserved populations.</a:t>
              </a:r>
              <a:endParaRPr lang="en-US" i="0" dirty="0">
                <a:effectLst/>
              </a:endParaRPr>
            </a:p>
            <a:p>
              <a:pPr fontAlgn="base">
                <a:spcBef>
                  <a:spcPts val="600"/>
                </a:spcBef>
              </a:pPr>
              <a:r>
                <a:rPr lang="en-US" dirty="0"/>
                <a:t>The organization runs a m</a:t>
              </a:r>
              <a:r>
                <a:rPr lang="en-US" i="0" dirty="0">
                  <a:effectLst/>
                </a:rPr>
                <a:t>obile clinic that visits patients in community locations and helps resolve transportation issues and other barriers to care. </a:t>
              </a:r>
              <a:r>
                <a:rPr lang="en-US" dirty="0"/>
                <a:t>The </a:t>
              </a:r>
              <a:r>
                <a:rPr lang="en-US" i="0" dirty="0">
                  <a:effectLst/>
                </a:rPr>
                <a:t>clinic offers screenings</a:t>
              </a:r>
              <a:r>
                <a:rPr lang="en-US" baseline="30000" dirty="0"/>
                <a:t>3</a:t>
              </a:r>
              <a:r>
                <a:rPr lang="en-US" i="0" dirty="0">
                  <a:effectLst/>
                </a:rPr>
                <a:t> and facilitates medical appointments along with providing food assistance, cooking tutorials, and dietary education</a:t>
              </a:r>
              <a:r>
                <a:rPr lang="en-US" dirty="0"/>
                <a:t>.</a:t>
              </a:r>
              <a:r>
                <a:rPr lang="en-US" i="0" dirty="0">
                  <a:effectLst/>
                </a:rPr>
                <a:t> </a:t>
              </a:r>
              <a:r>
                <a:rPr lang="en-US" sz="1200" i="0" dirty="0">
                  <a:effectLst/>
                </a:rPr>
                <a:t>Through the program, the community has seen increased engagement between underserved and under-resourced populations and their medical care. Over 100 people are regularly seen through the program, and many have experienced weight loss and blood pressure reductions.</a:t>
              </a:r>
              <a:r>
                <a:rPr lang="en-US" sz="1200" dirty="0"/>
                <a:t> Additionally, </a:t>
              </a:r>
              <a:r>
                <a:rPr lang="en-US" dirty="0"/>
                <a:t>t</a:t>
              </a:r>
              <a:r>
                <a:rPr lang="en-US" sz="1200" i="0" dirty="0">
                  <a:effectLst/>
                </a:rPr>
                <a:t>here </a:t>
              </a:r>
              <a:r>
                <a:rPr lang="en-US" dirty="0"/>
                <a:t>has</a:t>
              </a:r>
              <a:r>
                <a:rPr lang="en-US" sz="1200" i="0" dirty="0">
                  <a:effectLst/>
                </a:rPr>
                <a:t> been an increased number of new patient visits established with PCPs and cardiologists, and patients have demonstrated improved appointment access with lower no-show rates. </a:t>
              </a:r>
            </a:p>
            <a:p>
              <a:pPr algn="l" fontAlgn="base">
                <a:spcBef>
                  <a:spcPts val="600"/>
                </a:spcBef>
              </a:pPr>
              <a:endParaRPr lang="en-US" i="0" dirty="0">
                <a:effectLst/>
              </a:endParaRPr>
            </a:p>
          </p:txBody>
        </p:sp>
      </p:grpSp>
      <p:sp>
        <p:nvSpPr>
          <p:cNvPr id="63" name="Text Placeholder 62">
            <a:extLst>
              <a:ext uri="{FF2B5EF4-FFF2-40B4-BE49-F238E27FC236}">
                <a16:creationId xmlns:a16="http://schemas.microsoft.com/office/drawing/2014/main" id="{EFF73657-DB60-45E4-8DC7-DD9871021DA1}"/>
              </a:ext>
            </a:extLst>
          </p:cNvPr>
          <p:cNvSpPr txBox="1">
            <a:spLocks noGrp="1"/>
          </p:cNvSpPr>
          <p:nvPr>
            <p:ph type="body" sz="quarter" idx="28"/>
          </p:nvPr>
        </p:nvSpPr>
        <p:spPr bwMode="gray">
          <a:xfrm>
            <a:off x="481013" y="9211601"/>
            <a:ext cx="4265916" cy="333425"/>
          </a:xfrm>
          <a:prstGeom prst="rect">
            <a:avLst/>
          </a:prstGeom>
          <a:noFill/>
        </p:spPr>
        <p:txBody>
          <a:bodyPr wrap="square" lIns="0" tIns="0" rIns="0" bIns="0" rtlCol="0">
            <a:spAutoFit/>
          </a:bodyPr>
          <a:lstStyle/>
          <a:p>
            <a:r>
              <a:rPr lang="en-US" sz="500"/>
              <a:t>Cardiovascular Awareness Recognizing Diet and Integration of Exercise Options. Funding for the CARDIO program provided by the AstraZeneca HealthCare Foundation.</a:t>
            </a:r>
          </a:p>
          <a:p>
            <a:r>
              <a:rPr lang="en-US"/>
              <a:t>A four-state integrated system of physician practices, hospitals, and outpatient centers serving Virginia, North Carolina, South Carolina, and Georgia.</a:t>
            </a:r>
          </a:p>
          <a:p>
            <a:pPr marL="0" indent="0">
              <a:buNone/>
            </a:pPr>
            <a:r>
              <a:rPr lang="en-US" sz="500"/>
              <a:t>3. Screening for weight, blood pressure, and glucose levels.</a:t>
            </a:r>
          </a:p>
        </p:txBody>
      </p:sp>
      <p:sp>
        <p:nvSpPr>
          <p:cNvPr id="24" name="Text Placeholder 2">
            <a:extLst>
              <a:ext uri="{FF2B5EF4-FFF2-40B4-BE49-F238E27FC236}">
                <a16:creationId xmlns:a16="http://schemas.microsoft.com/office/drawing/2014/main" id="{C0A87954-0455-4A70-A9C3-E20FABAA3970}"/>
              </a:ext>
            </a:extLst>
          </p:cNvPr>
          <p:cNvSpPr txBox="1">
            <a:spLocks/>
          </p:cNvSpPr>
          <p:nvPr/>
        </p:nvSpPr>
        <p:spPr bwMode="gray">
          <a:xfrm>
            <a:off x="473272" y="161455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TACTICS IN ACTION</a:t>
            </a:r>
          </a:p>
        </p:txBody>
      </p:sp>
    </p:spTree>
    <p:extLst>
      <p:ext uri="{BB962C8B-B14F-4D97-AF65-F5344CB8AC3E}">
        <p14:creationId xmlns:p14="http://schemas.microsoft.com/office/powerpoint/2010/main" val="349933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3A33E6-15D4-4BAC-B0C4-0F3606CAA1C3}"/>
              </a:ext>
            </a:extLst>
          </p:cNvPr>
          <p:cNvSpPr>
            <a:spLocks noGrp="1"/>
          </p:cNvSpPr>
          <p:nvPr>
            <p:ph type="body" sz="quarter" idx="12"/>
          </p:nvPr>
        </p:nvSpPr>
        <p:spPr>
          <a:xfrm>
            <a:off x="458899" y="2409582"/>
            <a:ext cx="5822406" cy="6779367"/>
          </a:xfrm>
        </p:spPr>
        <p:txBody>
          <a:bodyPr vert="horz" wrap="square" lIns="0" tIns="0" rIns="0" bIns="0" rtlCol="0" anchor="t">
            <a:noAutofit/>
          </a:bodyPr>
          <a:lstStyle/>
          <a:p>
            <a:r>
              <a:rPr lang="en-US"/>
              <a:t>Snapshot of structural heart inequities . . . . . . . . . . . . . . . . . . . . . . . . . . . . . . .pg. 3</a:t>
            </a:r>
          </a:p>
          <a:p>
            <a:r>
              <a:rPr lang="en-US"/>
              <a:t>Three imperative to promote equity in structural heart care . . . . . . . . . . . . . . pg. 7</a:t>
            </a:r>
            <a:endParaRPr lang="en-US">
              <a:cs typeface="Times New Roman"/>
            </a:endParaRPr>
          </a:p>
          <a:p>
            <a:pPr indent="-317"/>
            <a:r>
              <a:rPr lang="en-US">
                <a:latin typeface="+mj-lt"/>
              </a:rPr>
              <a:t>1. </a:t>
            </a:r>
            <a:r>
              <a:rPr lang="en-US"/>
              <a:t>Establish a targeted, data-informed equity ambition. . . . . . </a:t>
            </a:r>
            <a:r>
              <a:rPr lang="en-US">
                <a:latin typeface="+mj-lt"/>
              </a:rPr>
              <a:t>. . . . . . . . . . . . pg. 8</a:t>
            </a:r>
            <a:endParaRPr lang="en-US">
              <a:latin typeface="+mj-lt"/>
              <a:cs typeface="Times New Roman"/>
            </a:endParaRPr>
          </a:p>
          <a:p>
            <a:pPr indent="-317"/>
            <a:r>
              <a:rPr lang="en-US">
                <a:latin typeface="+mj-lt"/>
              </a:rPr>
              <a:t>2. </a:t>
            </a:r>
            <a:r>
              <a:rPr lang="en-US"/>
              <a:t>Invest in solutions to patient access barriers. . . . . </a:t>
            </a:r>
            <a:r>
              <a:rPr lang="en-US">
                <a:latin typeface="+mj-lt"/>
              </a:rPr>
              <a:t>. . . . . . . . . . . . . . . . . </a:t>
            </a:r>
            <a:r>
              <a:rPr lang="en-US"/>
              <a:t>. .</a:t>
            </a:r>
            <a:r>
              <a:rPr lang="en-US">
                <a:latin typeface="+mj-lt"/>
              </a:rPr>
              <a:t>pg. 12</a:t>
            </a:r>
            <a:endParaRPr lang="en-US">
              <a:latin typeface="+mj-lt"/>
              <a:cs typeface="Times New Roman"/>
            </a:endParaRPr>
          </a:p>
          <a:p>
            <a:pPr indent="-317"/>
            <a:r>
              <a:rPr lang="en-US">
                <a:latin typeface="+mj-lt"/>
              </a:rPr>
              <a:t>3. </a:t>
            </a:r>
            <a:r>
              <a:rPr lang="en-US"/>
              <a:t>Instill a program culture of patient trust and engagement</a:t>
            </a:r>
            <a:r>
              <a:rPr lang="en-US">
                <a:latin typeface="+mj-lt"/>
              </a:rPr>
              <a:t>. . . . . . . . . . . . . p</a:t>
            </a:r>
            <a:r>
              <a:rPr lang="en-US"/>
              <a:t>g. 20</a:t>
            </a:r>
            <a:endParaRPr lang="en-US">
              <a:cs typeface="Arial" panose="020B0604020202020204"/>
            </a:endParaRPr>
          </a:p>
          <a:p>
            <a:r>
              <a:rPr lang="en-US"/>
              <a:t>Pulling it all together: Creating an actionable health equity strategy . . . . . . pg. 25</a:t>
            </a:r>
          </a:p>
          <a:p>
            <a:r>
              <a:rPr lang="en-US"/>
              <a:t>Conversations you should be having . . . . . . . . . . . . . . . . . . . . . . . . . . . . . . .pg. 27</a:t>
            </a:r>
            <a:endParaRPr lang="en-US">
              <a:cs typeface="Times New Roman"/>
            </a:endParaRPr>
          </a:p>
          <a:p>
            <a:r>
              <a:rPr lang="en-US"/>
              <a:t>Appendix . . . . . . . . . . . . . . . . . . . . . . . . . . . . . . . . . . . . . . . . . . . . . . . . . . . . pg. 28</a:t>
            </a:r>
            <a:endParaRPr lang="en-US">
              <a:cs typeface="Times New Roman"/>
            </a:endParaRPr>
          </a:p>
        </p:txBody>
      </p:sp>
      <p:sp>
        <p:nvSpPr>
          <p:cNvPr id="3" name="Footer Placeholder 2">
            <a:extLst>
              <a:ext uri="{FF2B5EF4-FFF2-40B4-BE49-F238E27FC236}">
                <a16:creationId xmlns:a16="http://schemas.microsoft.com/office/drawing/2014/main" id="{4EB8D1FE-98A9-4D32-9523-4FB9E75D0CA4}"/>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8" name="TextBox 7">
            <a:extLst>
              <a:ext uri="{FF2B5EF4-FFF2-40B4-BE49-F238E27FC236}">
                <a16:creationId xmlns:a16="http://schemas.microsoft.com/office/drawing/2014/main" id="{D1E74E72-5780-49B1-A43D-C7AC31C8E8D7}"/>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9" name="Rectangle 8">
            <a:extLst>
              <a:ext uri="{FF2B5EF4-FFF2-40B4-BE49-F238E27FC236}">
                <a16:creationId xmlns:a16="http://schemas.microsoft.com/office/drawing/2014/main" id="{D0A6BC9F-3EB7-4F42-BB96-F4A0A927A490}"/>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Tree>
    <p:extLst>
      <p:ext uri="{BB962C8B-B14F-4D97-AF65-F5344CB8AC3E}">
        <p14:creationId xmlns:p14="http://schemas.microsoft.com/office/powerpoint/2010/main" val="41767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rrow: Right 32">
            <a:extLst>
              <a:ext uri="{FF2B5EF4-FFF2-40B4-BE49-F238E27FC236}">
                <a16:creationId xmlns:a16="http://schemas.microsoft.com/office/drawing/2014/main" id="{3BED8FC0-6A66-4436-80A0-D0F2D389A745}"/>
              </a:ext>
            </a:extLst>
          </p:cNvPr>
          <p:cNvSpPr/>
          <p:nvPr/>
        </p:nvSpPr>
        <p:spPr bwMode="gray">
          <a:xfrm>
            <a:off x="1" y="3236913"/>
            <a:ext cx="7315200" cy="480159"/>
          </a:xfrm>
          <a:prstGeom prst="rightArrow">
            <a:avLst>
              <a:gd name="adj1" fmla="val 100000"/>
              <a:gd name="adj2" fmla="val 60231"/>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solidFill>
                <a:schemeClr val="accent2"/>
              </a:solidFill>
            </a:endParaRPr>
          </a:p>
        </p:txBody>
      </p:sp>
      <p:sp>
        <p:nvSpPr>
          <p:cNvPr id="3" name="Title 2">
            <a:extLst>
              <a:ext uri="{FF2B5EF4-FFF2-40B4-BE49-F238E27FC236}">
                <a16:creationId xmlns:a16="http://schemas.microsoft.com/office/drawing/2014/main" id="{39016F22-90D4-42D9-815C-71E0CA11B4D7}"/>
              </a:ext>
            </a:extLst>
          </p:cNvPr>
          <p:cNvSpPr>
            <a:spLocks noGrp="1"/>
          </p:cNvSpPr>
          <p:nvPr>
            <p:ph type="title"/>
          </p:nvPr>
        </p:nvSpPr>
        <p:spPr>
          <a:xfrm>
            <a:off x="1716669" y="1618883"/>
            <a:ext cx="5192132" cy="830997"/>
          </a:xfrm>
        </p:spPr>
        <p:txBody>
          <a:bodyPr/>
          <a:lstStyle/>
          <a:p>
            <a:r>
              <a:rPr lang="en-US">
                <a:latin typeface="+mj-lt"/>
              </a:rPr>
              <a:t>Instill a program culture of patient trust and engagement</a:t>
            </a:r>
            <a:endParaRPr lang="en-US"/>
          </a:p>
        </p:txBody>
      </p:sp>
      <p:sp>
        <p:nvSpPr>
          <p:cNvPr id="4" name="Text Placeholder 3">
            <a:extLst>
              <a:ext uri="{FF2B5EF4-FFF2-40B4-BE49-F238E27FC236}">
                <a16:creationId xmlns:a16="http://schemas.microsoft.com/office/drawing/2014/main" id="{4C49F599-6AB0-4940-9D47-7C9DC1D91046}"/>
              </a:ext>
            </a:extLst>
          </p:cNvPr>
          <p:cNvSpPr>
            <a:spLocks noGrp="1"/>
          </p:cNvSpPr>
          <p:nvPr>
            <p:ph type="body" sz="quarter" idx="14"/>
          </p:nvPr>
        </p:nvSpPr>
        <p:spPr>
          <a:xfrm>
            <a:off x="481869" y="1551618"/>
            <a:ext cx="961802" cy="1038746"/>
          </a:xfrm>
        </p:spPr>
        <p:txBody>
          <a:bodyPr/>
          <a:lstStyle/>
          <a:p>
            <a:r>
              <a:rPr lang="en-US"/>
              <a:t>03</a:t>
            </a:r>
          </a:p>
        </p:txBody>
      </p:sp>
      <p:sp>
        <p:nvSpPr>
          <p:cNvPr id="20" name="TextBox 19">
            <a:extLst>
              <a:ext uri="{FF2B5EF4-FFF2-40B4-BE49-F238E27FC236}">
                <a16:creationId xmlns:a16="http://schemas.microsoft.com/office/drawing/2014/main" id="{B5FD659B-1961-4965-B96E-11BD67CE8EC1}"/>
              </a:ext>
            </a:extLst>
          </p:cNvPr>
          <p:cNvSpPr txBox="1"/>
          <p:nvPr/>
        </p:nvSpPr>
        <p:spPr bwMode="gray">
          <a:xfrm>
            <a:off x="6281305" y="377389"/>
            <a:ext cx="1033896" cy="123111"/>
          </a:xfrm>
          <a:prstGeom prst="rect">
            <a:avLst/>
          </a:prstGeom>
          <a:solidFill>
            <a:schemeClr val="tx1"/>
          </a:solidFill>
        </p:spPr>
        <p:txBody>
          <a:bodyPr wrap="square" lIns="0" tIns="0" rIns="0" bIns="0" rtlCol="0">
            <a:spAutoFit/>
          </a:bodyPr>
          <a:lstStyle/>
          <a:p>
            <a:pPr>
              <a:spcBef>
                <a:spcPts val="500"/>
              </a:spcBef>
              <a:buClr>
                <a:schemeClr val="accent6"/>
              </a:buClr>
            </a:pPr>
            <a:r>
              <a:rPr lang="en-US" sz="800" b="1">
                <a:solidFill>
                  <a:schemeClr val="tx2"/>
                </a:solidFill>
              </a:rPr>
              <a:t>RESEARCH REPORT</a:t>
            </a:r>
          </a:p>
        </p:txBody>
      </p:sp>
      <p:sp>
        <p:nvSpPr>
          <p:cNvPr id="19" name="Footer Placeholder 4">
            <a:extLst>
              <a:ext uri="{FF2B5EF4-FFF2-40B4-BE49-F238E27FC236}">
                <a16:creationId xmlns:a16="http://schemas.microsoft.com/office/drawing/2014/main" id="{9A6C5E79-2C7C-47F0-9E83-53387E019B4A}"/>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14" name="Text Placeholder 13">
            <a:extLst>
              <a:ext uri="{FF2B5EF4-FFF2-40B4-BE49-F238E27FC236}">
                <a16:creationId xmlns:a16="http://schemas.microsoft.com/office/drawing/2014/main" id="{A82D280B-B674-48A2-8110-0F07AF40DFA4}"/>
              </a:ext>
            </a:extLst>
          </p:cNvPr>
          <p:cNvSpPr>
            <a:spLocks noGrp="1"/>
          </p:cNvSpPr>
          <p:nvPr>
            <p:ph type="body" sz="quarter" idx="27"/>
          </p:nvPr>
        </p:nvSpPr>
        <p:spPr>
          <a:xfrm>
            <a:off x="5905500" y="9377462"/>
            <a:ext cx="1409700" cy="148641"/>
          </a:xfrm>
        </p:spPr>
        <p:txBody>
          <a:bodyPr/>
          <a:lstStyle/>
          <a:p>
            <a:r>
              <a:rPr lang="en-US" dirty="0"/>
              <a:t>Source: Advisory Board interviews and analysis. </a:t>
            </a:r>
          </a:p>
        </p:txBody>
      </p:sp>
      <p:sp>
        <p:nvSpPr>
          <p:cNvPr id="21" name="Text Placeholder 4">
            <a:extLst>
              <a:ext uri="{FF2B5EF4-FFF2-40B4-BE49-F238E27FC236}">
                <a16:creationId xmlns:a16="http://schemas.microsoft.com/office/drawing/2014/main" id="{0F6449E1-7EAB-47ED-B175-18047B53677C}"/>
              </a:ext>
            </a:extLst>
          </p:cNvPr>
          <p:cNvSpPr>
            <a:spLocks noGrp="1"/>
          </p:cNvSpPr>
          <p:nvPr>
            <p:ph type="body" sz="quarter" idx="12"/>
          </p:nvPr>
        </p:nvSpPr>
        <p:spPr>
          <a:xfrm>
            <a:off x="478367" y="3863316"/>
            <a:ext cx="5423631" cy="2011448"/>
          </a:xfrm>
        </p:spPr>
        <p:txBody>
          <a:bodyPr vert="horz" wrap="square" lIns="0" tIns="0" rIns="0" bIns="0" rtlCol="0" anchor="t">
            <a:spAutoFit/>
          </a:bodyPr>
          <a:lstStyle/>
          <a:p>
            <a:pPr>
              <a:spcBef>
                <a:spcPts val="600"/>
              </a:spcBef>
            </a:pPr>
            <a:r>
              <a:rPr lang="en-US" dirty="0">
                <a:effectLst/>
                <a:ea typeface="Calibri" panose="020F0502020204030204" pitchFamily="34" charset="0"/>
                <a:cs typeface="Arial" panose="020B0604020202020204" pitchFamily="34" charset="0"/>
              </a:rPr>
              <a:t>In addition to referral bias, patient refusal and hesitancy to pursue treatment are common reasons to not undergo AVR. However, it’s important to avoid placing blame on the patient and understand how decisions to not undergo care can largely be attributed to the institutional and systemic barriers. Studies attribute historic mistrust in the </a:t>
            </a:r>
            <a:r>
              <a:rPr lang="en-US" dirty="0">
                <a:effectLst/>
                <a:ea typeface="Calibri" panose="020F0502020204030204" pitchFamily="34" charset="0"/>
                <a:cs typeface="Calibri" panose="020F0502020204030204" pitchFamily="34" charset="0"/>
              </a:rPr>
              <a:t>health care system, a lack of understanding about the diagnosis and treatment options, and uninsured status with an increased likelihood of delaying or refusing treatment. </a:t>
            </a:r>
          </a:p>
          <a:p>
            <a:pPr>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E7B49BE-022D-4C25-BFF6-BCF497489336}"/>
              </a:ext>
            </a:extLst>
          </p:cNvPr>
          <p:cNvGrpSpPr/>
          <p:nvPr/>
        </p:nvGrpSpPr>
        <p:grpSpPr>
          <a:xfrm>
            <a:off x="457200" y="3251126"/>
            <a:ext cx="6143308" cy="463719"/>
            <a:chOff x="593820" y="7718631"/>
            <a:chExt cx="6143308" cy="463719"/>
          </a:xfrm>
        </p:grpSpPr>
        <p:grpSp>
          <p:nvGrpSpPr>
            <p:cNvPr id="12" name="Group 11">
              <a:extLst>
                <a:ext uri="{FF2B5EF4-FFF2-40B4-BE49-F238E27FC236}">
                  <a16:creationId xmlns:a16="http://schemas.microsoft.com/office/drawing/2014/main" id="{34460EA3-CD98-4AF5-8AA3-B3B271AD25C0}"/>
                </a:ext>
              </a:extLst>
            </p:cNvPr>
            <p:cNvGrpSpPr/>
            <p:nvPr/>
          </p:nvGrpSpPr>
          <p:grpSpPr>
            <a:xfrm>
              <a:off x="1112713" y="7759482"/>
              <a:ext cx="5624415" cy="384953"/>
              <a:chOff x="1006942" y="2720664"/>
              <a:chExt cx="5624415" cy="384953"/>
            </a:xfrm>
          </p:grpSpPr>
          <p:sp>
            <p:nvSpPr>
              <p:cNvPr id="15" name="TextBox 14">
                <a:extLst>
                  <a:ext uri="{FF2B5EF4-FFF2-40B4-BE49-F238E27FC236}">
                    <a16:creationId xmlns:a16="http://schemas.microsoft.com/office/drawing/2014/main" id="{BDC74254-EA29-4EA3-A816-54F8686D7FD7}"/>
                  </a:ext>
                </a:extLst>
              </p:cNvPr>
              <p:cNvSpPr txBox="1"/>
              <p:nvPr/>
            </p:nvSpPr>
            <p:spPr bwMode="gray">
              <a:xfrm>
                <a:off x="2425117" y="2728237"/>
                <a:ext cx="4206240" cy="369332"/>
              </a:xfrm>
              <a:prstGeom prst="rect">
                <a:avLst/>
              </a:prstGeom>
              <a:noFill/>
            </p:spPr>
            <p:txBody>
              <a:bodyPr wrap="square" lIns="0" tIns="0" rIns="0" bIns="0" rtlCol="0">
                <a:spAutoFit/>
              </a:bodyPr>
              <a:lstStyle/>
              <a:p>
                <a:r>
                  <a:rPr lang="en-US" sz="1200"/>
                  <a:t>Workforce diversity, equity, and inclusion; social needs and community outreach; staff training; governance</a:t>
                </a:r>
                <a:endParaRPr lang="en-US" sz="1200">
                  <a:solidFill>
                    <a:srgbClr val="333E48"/>
                  </a:solidFill>
                </a:endParaRPr>
              </a:p>
            </p:txBody>
          </p:sp>
          <p:sp>
            <p:nvSpPr>
              <p:cNvPr id="16" name="TextBox 15">
                <a:extLst>
                  <a:ext uri="{FF2B5EF4-FFF2-40B4-BE49-F238E27FC236}">
                    <a16:creationId xmlns:a16="http://schemas.microsoft.com/office/drawing/2014/main" id="{06A81582-849E-4E3E-82FE-A35F44D3B921}"/>
                  </a:ext>
                </a:extLst>
              </p:cNvPr>
              <p:cNvSpPr txBox="1"/>
              <p:nvPr/>
            </p:nvSpPr>
            <p:spPr bwMode="gray">
              <a:xfrm>
                <a:off x="1006942" y="2745518"/>
                <a:ext cx="1230755" cy="360099"/>
              </a:xfrm>
              <a:prstGeom prst="rect">
                <a:avLst/>
              </a:prstGeom>
              <a:noFill/>
            </p:spPr>
            <p:txBody>
              <a:bodyPr wrap="square" lIns="0" tIns="0" rIns="0" bIns="0" rtlCol="0">
                <a:spAutoFit/>
              </a:bodyPr>
              <a:lstStyle/>
              <a:p>
                <a:pPr algn="ctr">
                  <a:lnSpc>
                    <a:spcPct val="90000"/>
                  </a:lnSpc>
                </a:pPr>
                <a:r>
                  <a:rPr lang="en-US" sz="1300" b="1" spc="50">
                    <a:solidFill>
                      <a:schemeClr val="accent5">
                        <a:lumMod val="75000"/>
                        <a:lumOff val="25000"/>
                      </a:schemeClr>
                    </a:solidFill>
                  </a:rPr>
                  <a:t>Dimensions of health equity</a:t>
                </a:r>
                <a:endParaRPr lang="en-US" sz="700" spc="50">
                  <a:solidFill>
                    <a:schemeClr val="accent5">
                      <a:lumMod val="75000"/>
                      <a:lumOff val="25000"/>
                    </a:schemeClr>
                  </a:solidFill>
                </a:endParaRPr>
              </a:p>
            </p:txBody>
          </p:sp>
          <p:cxnSp>
            <p:nvCxnSpPr>
              <p:cNvPr id="17" name="Straight Connector 16">
                <a:extLst>
                  <a:ext uri="{FF2B5EF4-FFF2-40B4-BE49-F238E27FC236}">
                    <a16:creationId xmlns:a16="http://schemas.microsoft.com/office/drawing/2014/main" id="{3CE4C374-7560-449F-923C-A6E1A0F3A789}"/>
                  </a:ext>
                </a:extLst>
              </p:cNvPr>
              <p:cNvCxnSpPr/>
              <p:nvPr/>
            </p:nvCxnSpPr>
            <p:spPr bwMode="gray">
              <a:xfrm>
                <a:off x="2348045" y="2720664"/>
                <a:ext cx="0" cy="38079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pic>
          <p:nvPicPr>
            <p:cNvPr id="13" name="Picture 12" descr="Icon&#10;&#10;Description automatically generated">
              <a:extLst>
                <a:ext uri="{FF2B5EF4-FFF2-40B4-BE49-F238E27FC236}">
                  <a16:creationId xmlns:a16="http://schemas.microsoft.com/office/drawing/2014/main" id="{E4D1119A-9CC3-4C47-8EC7-1100E7753A7C}"/>
                </a:ext>
              </a:extLst>
            </p:cNvPr>
            <p:cNvPicPr>
              <a:picLocks noChangeAspect="1"/>
            </p:cNvPicPr>
            <p:nvPr/>
          </p:nvPicPr>
          <p:blipFill>
            <a:blip r:embed="rId2"/>
            <a:stretch>
              <a:fillRect/>
            </a:stretch>
          </p:blipFill>
          <p:spPr>
            <a:xfrm>
              <a:off x="593820" y="7718631"/>
              <a:ext cx="463719" cy="463719"/>
            </a:xfrm>
            <a:prstGeom prst="rect">
              <a:avLst/>
            </a:prstGeom>
          </p:spPr>
        </p:pic>
      </p:grpSp>
      <p:grpSp>
        <p:nvGrpSpPr>
          <p:cNvPr id="7" name="Group 6">
            <a:extLst>
              <a:ext uri="{FF2B5EF4-FFF2-40B4-BE49-F238E27FC236}">
                <a16:creationId xmlns:a16="http://schemas.microsoft.com/office/drawing/2014/main" id="{1D827EF8-00DD-4896-8AE8-E462AD547506}"/>
              </a:ext>
            </a:extLst>
          </p:cNvPr>
          <p:cNvGrpSpPr/>
          <p:nvPr/>
        </p:nvGrpSpPr>
        <p:grpSpPr>
          <a:xfrm>
            <a:off x="457200" y="5634171"/>
            <a:ext cx="6616950" cy="1195294"/>
            <a:chOff x="447575" y="8329076"/>
            <a:chExt cx="6616950" cy="1195294"/>
          </a:xfrm>
        </p:grpSpPr>
        <p:sp>
          <p:nvSpPr>
            <p:cNvPr id="18" name="TextBox 17">
              <a:extLst>
                <a:ext uri="{FF2B5EF4-FFF2-40B4-BE49-F238E27FC236}">
                  <a16:creationId xmlns:a16="http://schemas.microsoft.com/office/drawing/2014/main" id="{DE86AC22-16B5-4FEC-B98F-D5408CC3B2AC}"/>
                </a:ext>
              </a:extLst>
            </p:cNvPr>
            <p:cNvSpPr txBox="1"/>
            <p:nvPr/>
          </p:nvSpPr>
          <p:spPr bwMode="gray">
            <a:xfrm>
              <a:off x="447575" y="8329076"/>
              <a:ext cx="4429698" cy="275653"/>
            </a:xfrm>
            <a:prstGeom prst="rect">
              <a:avLst/>
            </a:prstGeom>
            <a:noFill/>
          </p:spPr>
          <p:txBody>
            <a:bodyPr wrap="square">
              <a:spAutoFit/>
            </a:bodyPr>
            <a:lstStyle/>
            <a:p>
              <a:pPr marL="0" marR="0">
                <a:lnSpc>
                  <a:spcPct val="107000"/>
                </a:lnSpc>
                <a:spcBef>
                  <a:spcPts val="0"/>
                </a:spcBef>
                <a:spcAft>
                  <a:spcPts val="800"/>
                </a:spcAft>
              </a:pPr>
              <a:r>
                <a:rPr lang="en-US" sz="1200" b="1">
                  <a:effectLst/>
                  <a:ea typeface="Calibri" panose="020F0502020204030204" pitchFamily="34" charset="0"/>
                  <a:cs typeface="Arial" panose="020B0604020202020204" pitchFamily="34" charset="0"/>
                </a:rPr>
                <a:t>Top reasons patients with severe </a:t>
              </a:r>
              <a:r>
                <a:rPr lang="en-US" sz="1200" b="1">
                  <a:ea typeface="Calibri" panose="020F0502020204030204" pitchFamily="34" charset="0"/>
                  <a:cs typeface="Arial" panose="020B0604020202020204" pitchFamily="34" charset="0"/>
                </a:rPr>
                <a:t>AS</a:t>
              </a:r>
              <a:r>
                <a:rPr lang="en-US" sz="1200" b="1">
                  <a:effectLst/>
                  <a:ea typeface="Calibri" panose="020F0502020204030204" pitchFamily="34" charset="0"/>
                  <a:cs typeface="Arial" panose="020B0604020202020204" pitchFamily="34" charset="0"/>
                </a:rPr>
                <a:t> do not undergo AVR</a:t>
              </a:r>
              <a:r>
                <a:rPr lang="en-US" sz="1200" b="1" baseline="30000">
                  <a:effectLst/>
                  <a:ea typeface="Calibri" panose="020F0502020204030204" pitchFamily="34" charset="0"/>
                  <a:cs typeface="Arial" panose="020B0604020202020204" pitchFamily="34" charset="0"/>
                </a:rPr>
                <a:t> </a:t>
              </a:r>
              <a:endParaRPr lang="en-US" sz="1200" b="1">
                <a:effectLst/>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CA97D55-9652-4E80-8F41-A388F28DC1C6}"/>
                </a:ext>
              </a:extLst>
            </p:cNvPr>
            <p:cNvSpPr txBox="1"/>
            <p:nvPr/>
          </p:nvSpPr>
          <p:spPr bwMode="gray">
            <a:xfrm>
              <a:off x="2930518" y="8625412"/>
              <a:ext cx="2040720" cy="307456"/>
            </a:xfrm>
            <a:prstGeom prst="rect">
              <a:avLst/>
            </a:prstGeom>
            <a:noFill/>
          </p:spPr>
          <p:txBody>
            <a:bodyPr wrap="square">
              <a:spAutoFit/>
            </a:bodyPr>
            <a:lstStyle/>
            <a:p>
              <a:pPr marL="228600" marR="0">
                <a:lnSpc>
                  <a:spcPct val="130000"/>
                </a:lnSpc>
                <a:spcBef>
                  <a:spcPts val="0"/>
                </a:spcBef>
                <a:spcAft>
                  <a:spcPts val="0"/>
                </a:spcAft>
                <a:buClr>
                  <a:schemeClr val="accent6"/>
                </a:buClr>
              </a:pPr>
              <a:r>
                <a:rPr lang="en-US" sz="1200">
                  <a:effectLst/>
                  <a:ea typeface="Calibri" panose="020F0502020204030204" pitchFamily="34" charset="0"/>
                  <a:cs typeface="Arial" panose="020B0604020202020204" pitchFamily="34" charset="0"/>
                </a:rPr>
                <a:t>PATIENT REFUSAL</a:t>
              </a:r>
            </a:p>
          </p:txBody>
        </p:sp>
        <p:pic>
          <p:nvPicPr>
            <p:cNvPr id="37" name="Picture 36" descr="A picture containing icon&#10;&#10;Description automatically generated">
              <a:extLst>
                <a:ext uri="{FF2B5EF4-FFF2-40B4-BE49-F238E27FC236}">
                  <a16:creationId xmlns:a16="http://schemas.microsoft.com/office/drawing/2014/main" id="{D8BF76F2-C022-4DA2-A307-18674BA3BF9A}"/>
                </a:ext>
              </a:extLst>
            </p:cNvPr>
            <p:cNvPicPr>
              <a:picLocks noChangeAspect="1"/>
            </p:cNvPicPr>
            <p:nvPr/>
          </p:nvPicPr>
          <p:blipFill>
            <a:blip r:embed="rId3"/>
            <a:stretch>
              <a:fillRect/>
            </a:stretch>
          </p:blipFill>
          <p:spPr>
            <a:xfrm>
              <a:off x="508873" y="8748349"/>
              <a:ext cx="302303" cy="300411"/>
            </a:xfrm>
            <a:prstGeom prst="rect">
              <a:avLst/>
            </a:prstGeom>
          </p:spPr>
        </p:pic>
        <p:sp>
          <p:nvSpPr>
            <p:cNvPr id="39" name="TextBox 38">
              <a:extLst>
                <a:ext uri="{FF2B5EF4-FFF2-40B4-BE49-F238E27FC236}">
                  <a16:creationId xmlns:a16="http://schemas.microsoft.com/office/drawing/2014/main" id="{BEE696E4-FF96-4F73-B24C-914A5B0C1601}"/>
                </a:ext>
              </a:extLst>
            </p:cNvPr>
            <p:cNvSpPr txBox="1"/>
            <p:nvPr/>
          </p:nvSpPr>
          <p:spPr bwMode="gray">
            <a:xfrm>
              <a:off x="2930518" y="8878039"/>
              <a:ext cx="2109840" cy="646331"/>
            </a:xfrm>
            <a:prstGeom prst="rect">
              <a:avLst/>
            </a:prstGeom>
            <a:noFill/>
          </p:spPr>
          <p:txBody>
            <a:bodyPr wrap="square">
              <a:spAutoFit/>
            </a:bodyPr>
            <a:lstStyle/>
            <a:p>
              <a:pPr marL="228600" marR="0">
                <a:spcBef>
                  <a:spcPts val="0"/>
                </a:spcBef>
                <a:spcAft>
                  <a:spcPts val="0"/>
                </a:spcAft>
                <a:buClr>
                  <a:schemeClr val="accent6"/>
                </a:buClr>
              </a:pPr>
              <a:r>
                <a:rPr lang="en-US" sz="1200">
                  <a:ea typeface="Calibri" panose="020F0502020204030204" pitchFamily="34" charset="0"/>
                  <a:cs typeface="Arial" panose="020B0604020202020204" pitchFamily="34" charset="0"/>
                </a:rPr>
                <a:t>Patient declines</a:t>
              </a:r>
              <a:br>
                <a:rPr lang="en-US" sz="1200">
                  <a:ea typeface="Calibri" panose="020F0502020204030204" pitchFamily="34" charset="0"/>
                  <a:cs typeface="Arial" panose="020B0604020202020204" pitchFamily="34" charset="0"/>
                </a:rPr>
              </a:br>
              <a:r>
                <a:rPr lang="en-US" sz="1200">
                  <a:ea typeface="Calibri" panose="020F0502020204030204" pitchFamily="34" charset="0"/>
                  <a:cs typeface="Arial" panose="020B0604020202020204" pitchFamily="34" charset="0"/>
                </a:rPr>
                <a:t>pursuing any further treatment </a:t>
              </a:r>
              <a:endParaRPr lang="en-US" sz="1200">
                <a:effectLst/>
                <a:ea typeface="Calibri" panose="020F0502020204030204" pitchFamily="34" charset="0"/>
                <a:cs typeface="Arial" panose="020B0604020202020204" pitchFamily="34" charset="0"/>
              </a:endParaRPr>
            </a:p>
          </p:txBody>
        </p:sp>
        <p:pic>
          <p:nvPicPr>
            <p:cNvPr id="35" name="Picture 34" descr="Icon&#10;&#10;Description automatically generated">
              <a:extLst>
                <a:ext uri="{FF2B5EF4-FFF2-40B4-BE49-F238E27FC236}">
                  <a16:creationId xmlns:a16="http://schemas.microsoft.com/office/drawing/2014/main" id="{5BE4FEF2-F4BB-4A37-BB8E-11EEFBC0BA20}"/>
                </a:ext>
              </a:extLst>
            </p:cNvPr>
            <p:cNvPicPr>
              <a:picLocks noChangeAspect="1"/>
            </p:cNvPicPr>
            <p:nvPr/>
          </p:nvPicPr>
          <p:blipFill>
            <a:blip r:embed="rId4"/>
            <a:stretch>
              <a:fillRect/>
            </a:stretch>
          </p:blipFill>
          <p:spPr>
            <a:xfrm>
              <a:off x="2900153" y="8774970"/>
              <a:ext cx="288802" cy="322868"/>
            </a:xfrm>
            <a:prstGeom prst="rect">
              <a:avLst/>
            </a:prstGeom>
          </p:spPr>
        </p:pic>
        <p:sp>
          <p:nvSpPr>
            <p:cNvPr id="41" name="TextBox 40">
              <a:extLst>
                <a:ext uri="{FF2B5EF4-FFF2-40B4-BE49-F238E27FC236}">
                  <a16:creationId xmlns:a16="http://schemas.microsoft.com/office/drawing/2014/main" id="{7A7050D3-E763-4074-B835-0C64E633DD3B}"/>
                </a:ext>
              </a:extLst>
            </p:cNvPr>
            <p:cNvSpPr txBox="1"/>
            <p:nvPr/>
          </p:nvSpPr>
          <p:spPr bwMode="gray">
            <a:xfrm>
              <a:off x="557745" y="8625412"/>
              <a:ext cx="1885561" cy="307456"/>
            </a:xfrm>
            <a:prstGeom prst="rect">
              <a:avLst/>
            </a:prstGeom>
            <a:noFill/>
          </p:spPr>
          <p:txBody>
            <a:bodyPr wrap="square">
              <a:spAutoFit/>
            </a:bodyPr>
            <a:lstStyle/>
            <a:p>
              <a:pPr marL="228600" marR="0">
                <a:lnSpc>
                  <a:spcPct val="130000"/>
                </a:lnSpc>
                <a:spcBef>
                  <a:spcPts val="0"/>
                </a:spcBef>
                <a:spcAft>
                  <a:spcPts val="0"/>
                </a:spcAft>
                <a:buClr>
                  <a:schemeClr val="accent6"/>
                </a:buClr>
              </a:pPr>
              <a:r>
                <a:rPr lang="en-US" sz="1200">
                  <a:ea typeface="Calibri" panose="020F0502020204030204" pitchFamily="34" charset="0"/>
                  <a:cs typeface="Arial" panose="020B0604020202020204" pitchFamily="34" charset="0"/>
                </a:rPr>
                <a:t>REFERRAL BIAS</a:t>
              </a:r>
              <a:endParaRPr lang="en-US" sz="1200">
                <a:effectLst/>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D97CB15-67D8-4DE0-A523-2907B0F10CE6}"/>
                </a:ext>
              </a:extLst>
            </p:cNvPr>
            <p:cNvSpPr txBox="1"/>
            <p:nvPr/>
          </p:nvSpPr>
          <p:spPr bwMode="gray">
            <a:xfrm>
              <a:off x="557746" y="8878039"/>
              <a:ext cx="2464054" cy="646331"/>
            </a:xfrm>
            <a:prstGeom prst="rect">
              <a:avLst/>
            </a:prstGeom>
            <a:noFill/>
          </p:spPr>
          <p:txBody>
            <a:bodyPr wrap="square">
              <a:spAutoFit/>
            </a:bodyPr>
            <a:lstStyle/>
            <a:p>
              <a:pPr marL="228600" marR="0">
                <a:spcBef>
                  <a:spcPts val="0"/>
                </a:spcBef>
                <a:spcAft>
                  <a:spcPts val="0"/>
                </a:spcAft>
                <a:buClr>
                  <a:schemeClr val="accent6"/>
                </a:buClr>
              </a:pPr>
              <a:r>
                <a:rPr lang="en-US" sz="1200">
                  <a:ea typeface="Calibri" panose="020F0502020204030204" pitchFamily="34" charset="0"/>
                  <a:cs typeface="Arial" panose="020B0604020202020204" pitchFamily="34" charset="0"/>
                </a:rPr>
                <a:t>Certain patient populations are more likely to be referred to specialty care than others </a:t>
              </a:r>
              <a:endParaRPr lang="en-US" sz="1200">
                <a:effectLst/>
                <a:ea typeface="Calibri" panose="020F050202020403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4ADDECB-0DA5-4602-9730-370EDEC41D35}"/>
                </a:ext>
              </a:extLst>
            </p:cNvPr>
            <p:cNvSpPr txBox="1"/>
            <p:nvPr/>
          </p:nvSpPr>
          <p:spPr bwMode="gray">
            <a:xfrm>
              <a:off x="5023805" y="8625412"/>
              <a:ext cx="2040720" cy="307456"/>
            </a:xfrm>
            <a:prstGeom prst="rect">
              <a:avLst/>
            </a:prstGeom>
            <a:noFill/>
          </p:spPr>
          <p:txBody>
            <a:bodyPr wrap="square">
              <a:spAutoFit/>
            </a:bodyPr>
            <a:lstStyle/>
            <a:p>
              <a:pPr marL="228600" marR="0">
                <a:lnSpc>
                  <a:spcPct val="130000"/>
                </a:lnSpc>
                <a:spcBef>
                  <a:spcPts val="0"/>
                </a:spcBef>
                <a:spcAft>
                  <a:spcPts val="0"/>
                </a:spcAft>
                <a:buClr>
                  <a:schemeClr val="accent6"/>
                </a:buClr>
              </a:pPr>
              <a:r>
                <a:rPr lang="en-US" sz="1200">
                  <a:effectLst/>
                  <a:ea typeface="Calibri" panose="020F0502020204030204" pitchFamily="34" charset="0"/>
                  <a:cs typeface="Arial" panose="020B0604020202020204" pitchFamily="34" charset="0"/>
                </a:rPr>
                <a:t>PATIENT HESITANCY </a:t>
              </a:r>
            </a:p>
          </p:txBody>
        </p:sp>
        <p:sp>
          <p:nvSpPr>
            <p:cNvPr id="44" name="TextBox 43">
              <a:extLst>
                <a:ext uri="{FF2B5EF4-FFF2-40B4-BE49-F238E27FC236}">
                  <a16:creationId xmlns:a16="http://schemas.microsoft.com/office/drawing/2014/main" id="{B309DD5A-01D6-4CB8-A751-2C39FB6DD3B6}"/>
                </a:ext>
              </a:extLst>
            </p:cNvPr>
            <p:cNvSpPr txBox="1"/>
            <p:nvPr/>
          </p:nvSpPr>
          <p:spPr bwMode="gray">
            <a:xfrm>
              <a:off x="5023805" y="8878039"/>
              <a:ext cx="2040720" cy="461665"/>
            </a:xfrm>
            <a:prstGeom prst="rect">
              <a:avLst/>
            </a:prstGeom>
            <a:noFill/>
          </p:spPr>
          <p:txBody>
            <a:bodyPr wrap="square">
              <a:spAutoFit/>
            </a:bodyPr>
            <a:lstStyle/>
            <a:p>
              <a:pPr marL="228600" marR="0">
                <a:spcBef>
                  <a:spcPts val="0"/>
                </a:spcBef>
                <a:spcAft>
                  <a:spcPts val="0"/>
                </a:spcAft>
                <a:buClr>
                  <a:schemeClr val="accent6"/>
                </a:buClr>
              </a:pPr>
              <a:r>
                <a:rPr lang="en-US" sz="1200">
                  <a:effectLst/>
                  <a:ea typeface="Calibri" panose="020F0502020204030204" pitchFamily="34" charset="0"/>
                  <a:cs typeface="Arial" panose="020B0604020202020204" pitchFamily="34" charset="0"/>
                </a:rPr>
                <a:t>Patient delays seeking or continuing care </a:t>
              </a:r>
            </a:p>
          </p:txBody>
        </p:sp>
        <p:pic>
          <p:nvPicPr>
            <p:cNvPr id="45" name="Picture 44" descr="Icon&#10;&#10;Description automatically generated">
              <a:extLst>
                <a:ext uri="{FF2B5EF4-FFF2-40B4-BE49-F238E27FC236}">
                  <a16:creationId xmlns:a16="http://schemas.microsoft.com/office/drawing/2014/main" id="{1E4BD0AE-9BF9-46A4-B9AB-F5DEA8ABB9B5}"/>
                </a:ext>
              </a:extLst>
            </p:cNvPr>
            <p:cNvPicPr>
              <a:picLocks noChangeAspect="1"/>
            </p:cNvPicPr>
            <p:nvPr/>
          </p:nvPicPr>
          <p:blipFill>
            <a:blip r:embed="rId5"/>
            <a:stretch>
              <a:fillRect/>
            </a:stretch>
          </p:blipFill>
          <p:spPr>
            <a:xfrm>
              <a:off x="4886358" y="8724414"/>
              <a:ext cx="348967" cy="322867"/>
            </a:xfrm>
            <a:prstGeom prst="rect">
              <a:avLst/>
            </a:prstGeom>
          </p:spPr>
        </p:pic>
        <p:cxnSp>
          <p:nvCxnSpPr>
            <p:cNvPr id="26" name="Straight Connector 25">
              <a:extLst>
                <a:ext uri="{FF2B5EF4-FFF2-40B4-BE49-F238E27FC236}">
                  <a16:creationId xmlns:a16="http://schemas.microsoft.com/office/drawing/2014/main" id="{2BA50D92-DADE-4894-BA76-6F8737EEDD92}"/>
                </a:ext>
              </a:extLst>
            </p:cNvPr>
            <p:cNvCxnSpPr>
              <a:cxnSpLocks/>
            </p:cNvCxnSpPr>
            <p:nvPr/>
          </p:nvCxnSpPr>
          <p:spPr bwMode="gray">
            <a:xfrm>
              <a:off x="557745" y="8623979"/>
              <a:ext cx="6277930" cy="1433"/>
            </a:xfrm>
            <a:prstGeom prst="line">
              <a:avLst/>
            </a:prstGeom>
            <a:ln w="12700">
              <a:solidFill>
                <a:schemeClr val="accent2"/>
              </a:solidFill>
              <a:headEnd type="none" w="med" len="med"/>
              <a:tailEnd w="med" len="med"/>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1E2553C7-6871-4F25-A143-7CE3FF1D7F6A}"/>
              </a:ext>
            </a:extLst>
          </p:cNvPr>
          <p:cNvSpPr txBox="1">
            <a:spLocks/>
          </p:cNvSpPr>
          <p:nvPr/>
        </p:nvSpPr>
        <p:spPr bwMode="gray">
          <a:xfrm>
            <a:off x="478367" y="6905962"/>
            <a:ext cx="5423631" cy="2620141"/>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600"/>
              </a:spcBef>
            </a:pPr>
            <a:r>
              <a:rPr lang="en-US" dirty="0">
                <a:ea typeface="Calibri" panose="020F0502020204030204" pitchFamily="34" charset="0"/>
                <a:cs typeface="Arial" panose="020B0604020202020204" pitchFamily="34" charset="0"/>
              </a:rPr>
              <a:t>Experiences of discrimination within the health care system can influence a patient’s likelihood to trust providers and their treatment decisions. </a:t>
            </a:r>
            <a:r>
              <a:rPr lang="en-US" dirty="0">
                <a:effectLst/>
                <a:ea typeface="Calibri" panose="020F0502020204030204" pitchFamily="34" charset="0"/>
                <a:cs typeface="Arial" panose="020B0604020202020204" pitchFamily="34" charset="0"/>
              </a:rPr>
              <a:t>Even after a cardiology consultation, a high percentage of patients decline to pursue further treatment, underscoring the importance of fostering trust during patient encounters. Programs should work on building trust by providing resources and opportunities that enable patient involvement in treatment decisions and </a:t>
            </a:r>
            <a:r>
              <a:rPr lang="en-US" dirty="0">
                <a:ea typeface="Calibri" panose="020F0502020204030204" pitchFamily="34" charset="0"/>
              </a:rPr>
              <a:t>enhance patient comfort with receiving care. Organizations should also invest in an organization-wide health equity strategy by developing a leadership structure that is equipped to tackle their health equity goals. Examples include creating dedicated senior leadership roles such as a director, VP, or Chief Health Equity Officer whose purview is solely over advancing health equity.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588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D62F5CBC-29A6-4AD0-8E6A-94EBF64432FD}"/>
              </a:ext>
            </a:extLst>
          </p:cNvPr>
          <p:cNvSpPr/>
          <p:nvPr/>
        </p:nvSpPr>
        <p:spPr bwMode="gray">
          <a:xfrm>
            <a:off x="0" y="5951610"/>
            <a:ext cx="7772400" cy="3600378"/>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2" name="Title 1"/>
          <p:cNvSpPr>
            <a:spLocks noGrp="1"/>
          </p:cNvSpPr>
          <p:nvPr>
            <p:ph type="title"/>
          </p:nvPr>
        </p:nvSpPr>
        <p:spPr>
          <a:xfrm>
            <a:off x="458899" y="1202461"/>
            <a:ext cx="6856301" cy="830997"/>
          </a:xfrm>
        </p:spPr>
        <p:txBody>
          <a:bodyPr/>
          <a:lstStyle/>
          <a:p>
            <a:r>
              <a:rPr lang="en-US"/>
              <a:t>Keys to creating a program culture that instills trust and engagement </a:t>
            </a:r>
            <a:endParaRPr lang="en-US">
              <a:cs typeface="Times New Roman"/>
            </a:endParaRPr>
          </a:p>
        </p:txBody>
      </p:sp>
      <p:sp>
        <p:nvSpPr>
          <p:cNvPr id="3" name="Text Placeholder 2"/>
          <p:cNvSpPr>
            <a:spLocks noGrp="1"/>
          </p:cNvSpPr>
          <p:nvPr>
            <p:ph type="body" sz="quarter" idx="12"/>
          </p:nvPr>
        </p:nvSpPr>
        <p:spPr>
          <a:xfrm>
            <a:off x="365975" y="2653035"/>
            <a:ext cx="5539526" cy="1998176"/>
          </a:xfrm>
        </p:spPr>
        <p:txBody>
          <a:bodyPr/>
          <a:lstStyle/>
          <a:p>
            <a:pPr lvl="1">
              <a:lnSpc>
                <a:spcPct val="130000"/>
              </a:lnSpc>
              <a:spcBef>
                <a:spcPts val="0"/>
              </a:spcBef>
              <a:spcAft>
                <a:spcPts val="800"/>
              </a:spcAft>
            </a:pPr>
            <a:r>
              <a:rPr lang="en-US" sz="1200" dirty="0">
                <a:effectLst/>
              </a:rPr>
              <a:t>Programs should ensure patients </a:t>
            </a:r>
            <a:r>
              <a:rPr lang="en-US" sz="1200" dirty="0"/>
              <a:t>receive </a:t>
            </a:r>
            <a:r>
              <a:rPr lang="en-US" sz="1200" dirty="0">
                <a:effectLst/>
              </a:rPr>
              <a:t>informational resources </a:t>
            </a:r>
            <a:r>
              <a:rPr lang="en-US" sz="1200" dirty="0"/>
              <a:t>so </a:t>
            </a:r>
            <a:r>
              <a:rPr lang="en-US" sz="1200" dirty="0">
                <a:effectLst/>
              </a:rPr>
              <a:t>they feel prepared and engaged throughout the care process (i.e., understanding their treatment options and being aware of what decisions will be made and how they can weigh-in on those decisions). Equally important </a:t>
            </a:r>
            <a:r>
              <a:rPr lang="en-US" sz="1200" dirty="0"/>
              <a:t>is facilitating access to eligibility information and providing resources to help navigate options for affording care. Studies show that uninsured non-White patients may be unaware of their eligibility for government support programs such as Medicaid. </a:t>
            </a:r>
            <a:endParaRPr lang="en-US" sz="1200" dirty="0">
              <a:effectLst/>
            </a:endParaRPr>
          </a:p>
          <a:p>
            <a:pPr lvl="1">
              <a:lnSpc>
                <a:spcPct val="130000"/>
              </a:lnSpc>
              <a:spcBef>
                <a:spcPts val="0"/>
              </a:spcBef>
              <a:spcAft>
                <a:spcPts val="800"/>
              </a:spcAft>
            </a:pPr>
            <a:r>
              <a:rPr lang="en-US" sz="1200" dirty="0">
                <a:effectLst/>
                <a:ea typeface="Calibri" panose="020F0502020204030204" pitchFamily="34" charset="0"/>
                <a:cs typeface="Arial" panose="020B0604020202020204" pitchFamily="34" charset="0"/>
              </a:rPr>
              <a:t> </a:t>
            </a:r>
          </a:p>
        </p:txBody>
      </p:sp>
      <p:sp>
        <p:nvSpPr>
          <p:cNvPr id="4" name="Text Placeholder 3"/>
          <p:cNvSpPr>
            <a:spLocks noGrp="1"/>
          </p:cNvSpPr>
          <p:nvPr>
            <p:ph type="body" sz="quarter" idx="13"/>
          </p:nvPr>
        </p:nvSpPr>
        <p:spPr>
          <a:xfrm>
            <a:off x="458899" y="959475"/>
            <a:ext cx="4122924" cy="138499"/>
          </a:xfrm>
        </p:spPr>
        <p:txBody>
          <a:bodyPr/>
          <a:lstStyle/>
          <a:p>
            <a:r>
              <a:rPr lang="en-US"/>
              <a:t>3. Instill a program culture of patient trust and engagement</a:t>
            </a:r>
          </a:p>
        </p:txBody>
      </p:sp>
      <p:sp>
        <p:nvSpPr>
          <p:cNvPr id="12" name="TextBox 11">
            <a:extLst>
              <a:ext uri="{FF2B5EF4-FFF2-40B4-BE49-F238E27FC236}">
                <a16:creationId xmlns:a16="http://schemas.microsoft.com/office/drawing/2014/main" id="{C912316E-26C8-4482-A065-44ECA1760B50}"/>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3" name="Rectangle 12">
            <a:extLst>
              <a:ext uri="{FF2B5EF4-FFF2-40B4-BE49-F238E27FC236}">
                <a16:creationId xmlns:a16="http://schemas.microsoft.com/office/drawing/2014/main" id="{E7B778F3-4616-4E74-9D62-655DC81A1FDD}"/>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B3C84CDD-115D-4F3C-92AF-C95C46E70929}"/>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9" name="Text Placeholder 2">
            <a:extLst>
              <a:ext uri="{FF2B5EF4-FFF2-40B4-BE49-F238E27FC236}">
                <a16:creationId xmlns:a16="http://schemas.microsoft.com/office/drawing/2014/main" id="{2DBC79B9-FB0E-4871-912C-6A98185B12CF}"/>
              </a:ext>
            </a:extLst>
          </p:cNvPr>
          <p:cNvSpPr txBox="1">
            <a:spLocks/>
          </p:cNvSpPr>
          <p:nvPr/>
        </p:nvSpPr>
        <p:spPr bwMode="gray">
          <a:xfrm>
            <a:off x="457200" y="2374477"/>
            <a:ext cx="7476067" cy="23301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sz="1300" b="1">
                <a:ea typeface="Calibri" panose="020F0502020204030204" pitchFamily="34" charset="0"/>
                <a:cs typeface="Arial" panose="020B0604020202020204" pitchFamily="34" charset="0"/>
              </a:rPr>
              <a:t>1. Help patients understand what to expect throughout the care journey</a:t>
            </a:r>
          </a:p>
        </p:txBody>
      </p:sp>
      <p:sp>
        <p:nvSpPr>
          <p:cNvPr id="8" name="Rectangle 6">
            <a:extLst>
              <a:ext uri="{FF2B5EF4-FFF2-40B4-BE49-F238E27FC236}">
                <a16:creationId xmlns:a16="http://schemas.microsoft.com/office/drawing/2014/main" id="{6BD431E9-D951-476B-A52C-8AAD1D209565}"/>
              </a:ext>
            </a:extLst>
          </p:cNvPr>
          <p:cNvSpPr>
            <a:spLocks noChangeArrowheads="1"/>
          </p:cNvSpPr>
          <p:nvPr/>
        </p:nvSpPr>
        <p:spPr bwMode="auto">
          <a:xfrm>
            <a:off x="1299104" y="2600511"/>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Box 2">
            <a:extLst>
              <a:ext uri="{FF2B5EF4-FFF2-40B4-BE49-F238E27FC236}">
                <a16:creationId xmlns:a16="http://schemas.microsoft.com/office/drawing/2014/main" id="{8F2C9BAA-063A-447C-B415-BCAC395EB213}"/>
              </a:ext>
            </a:extLst>
          </p:cNvPr>
          <p:cNvSpPr txBox="1">
            <a:spLocks noChangeArrowheads="1"/>
          </p:cNvSpPr>
          <p:nvPr/>
        </p:nvSpPr>
        <p:spPr bwMode="auto">
          <a:xfrm>
            <a:off x="770140" y="5192152"/>
            <a:ext cx="807024"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6"/>
                </a:solidFill>
                <a:effectLst/>
                <a:latin typeface="+mj-lt"/>
                <a:ea typeface="Calibri" panose="020F0502020204030204" pitchFamily="34" charset="0"/>
                <a:cs typeface="Arial" panose="020B0604020202020204" pitchFamily="34" charset="0"/>
              </a:rPr>
              <a:t>17%</a:t>
            </a:r>
          </a:p>
        </p:txBody>
      </p:sp>
      <p:sp>
        <p:nvSpPr>
          <p:cNvPr id="29" name="TextBox 28">
            <a:extLst>
              <a:ext uri="{FF2B5EF4-FFF2-40B4-BE49-F238E27FC236}">
                <a16:creationId xmlns:a16="http://schemas.microsoft.com/office/drawing/2014/main" id="{7D86288D-AE4B-4873-ABCE-261716958E5B}"/>
              </a:ext>
            </a:extLst>
          </p:cNvPr>
          <p:cNvSpPr txBox="1"/>
          <p:nvPr/>
        </p:nvSpPr>
        <p:spPr bwMode="gray">
          <a:xfrm>
            <a:off x="770140" y="4651893"/>
            <a:ext cx="807023" cy="461665"/>
          </a:xfrm>
          <a:prstGeom prst="rect">
            <a:avLst/>
          </a:prstGeom>
          <a:noFill/>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6"/>
                </a:solidFill>
                <a:effectLst/>
                <a:latin typeface="+mj-lt"/>
                <a:ea typeface="Calibri" panose="020F0502020204030204" pitchFamily="34" charset="0"/>
                <a:cs typeface="Calibri" panose="020F0502020204030204" pitchFamily="34" charset="0"/>
              </a:rPr>
              <a:t>53% </a:t>
            </a:r>
          </a:p>
        </p:txBody>
      </p:sp>
      <p:sp>
        <p:nvSpPr>
          <p:cNvPr id="65" name="Rectangle 64">
            <a:extLst>
              <a:ext uri="{FF2B5EF4-FFF2-40B4-BE49-F238E27FC236}">
                <a16:creationId xmlns:a16="http://schemas.microsoft.com/office/drawing/2014/main" id="{5E09A29D-3839-452C-AD90-5A2DF9B7EF2B}"/>
              </a:ext>
            </a:extLst>
          </p:cNvPr>
          <p:cNvSpPr/>
          <p:nvPr/>
        </p:nvSpPr>
        <p:spPr bwMode="gray">
          <a:xfrm>
            <a:off x="536621" y="4444770"/>
            <a:ext cx="5553029" cy="1336984"/>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67" name="Rectangle 2">
            <a:extLst>
              <a:ext uri="{FF2B5EF4-FFF2-40B4-BE49-F238E27FC236}">
                <a16:creationId xmlns:a16="http://schemas.microsoft.com/office/drawing/2014/main" id="{218F2D3C-E9F8-4D74-9745-8E33D210E6C3}"/>
              </a:ext>
            </a:extLst>
          </p:cNvPr>
          <p:cNvSpPr>
            <a:spLocks noChangeArrowheads="1"/>
          </p:cNvSpPr>
          <p:nvPr/>
        </p:nvSpPr>
        <p:spPr bwMode="auto">
          <a:xfrm>
            <a:off x="240567" y="4325721"/>
            <a:ext cx="2063349" cy="26591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a:t>           DATA SPOTLIGHT</a:t>
            </a:r>
            <a:endParaRPr kumimoji="0" lang="en-US" altLang="en-US" sz="1200" b="0" i="0" u="none" strike="noStrike" cap="none" normalizeH="0" baseline="0">
              <a:ln>
                <a:noFill/>
              </a:ln>
              <a:solidFill>
                <a:schemeClr val="tx1"/>
              </a:solidFill>
              <a:effectLst/>
            </a:endParaRPr>
          </a:p>
        </p:txBody>
      </p:sp>
      <p:pic>
        <p:nvPicPr>
          <p:cNvPr id="20" name="Picture 19" descr="Icon&#10;&#10;Description automatically generated">
            <a:extLst>
              <a:ext uri="{FF2B5EF4-FFF2-40B4-BE49-F238E27FC236}">
                <a16:creationId xmlns:a16="http://schemas.microsoft.com/office/drawing/2014/main" id="{EE4483B8-2D12-4C0B-B2A8-02FC27287827}"/>
              </a:ext>
            </a:extLst>
          </p:cNvPr>
          <p:cNvPicPr>
            <a:picLocks noChangeAspect="1"/>
          </p:cNvPicPr>
          <p:nvPr/>
        </p:nvPicPr>
        <p:blipFill>
          <a:blip r:embed="rId3"/>
          <a:stretch>
            <a:fillRect/>
          </a:stretch>
        </p:blipFill>
        <p:spPr>
          <a:xfrm>
            <a:off x="535567" y="4366220"/>
            <a:ext cx="299574" cy="296571"/>
          </a:xfrm>
          <a:prstGeom prst="rect">
            <a:avLst/>
          </a:prstGeom>
        </p:spPr>
      </p:pic>
      <p:sp>
        <p:nvSpPr>
          <p:cNvPr id="33" name="Text Placeholder 13">
            <a:extLst>
              <a:ext uri="{FF2B5EF4-FFF2-40B4-BE49-F238E27FC236}">
                <a16:creationId xmlns:a16="http://schemas.microsoft.com/office/drawing/2014/main" id="{FAA8B0B6-9482-4181-93DE-017EFE47BAB9}"/>
              </a:ext>
            </a:extLst>
          </p:cNvPr>
          <p:cNvSpPr>
            <a:spLocks noGrp="1"/>
          </p:cNvSpPr>
          <p:nvPr>
            <p:ph type="body" sz="quarter" idx="27"/>
          </p:nvPr>
        </p:nvSpPr>
        <p:spPr>
          <a:xfrm>
            <a:off x="6187068" y="9183967"/>
            <a:ext cx="1113462" cy="344204"/>
          </a:xfrm>
        </p:spPr>
        <p:txBody>
          <a:bodyPr/>
          <a:lstStyle/>
          <a:p>
            <a:r>
              <a:rPr lang="en-US" dirty="0"/>
              <a:t>Source: American College of Cardiology, “Feature | Aortic Stenosis: Challenges for Shared Decision-Making”, </a:t>
            </a:r>
            <a:r>
              <a:rPr lang="en-US" i="1" dirty="0"/>
              <a:t>Cardiology Magazine</a:t>
            </a:r>
            <a:r>
              <a:rPr lang="en-US" dirty="0"/>
              <a:t>, 2021; : Mayo Clinic “Patient Care &amp; Health Information: Aortic valve disease” </a:t>
            </a:r>
            <a:r>
              <a:rPr lang="en-US" b="0" i="1" dirty="0">
                <a:effectLst/>
              </a:rPr>
              <a:t>Mayo Foundation for Medical Education and Research (MFMER)</a:t>
            </a:r>
            <a:r>
              <a:rPr lang="en-US" i="1" dirty="0"/>
              <a:t>;  </a:t>
            </a:r>
            <a:r>
              <a:rPr lang="en-US" dirty="0"/>
              <a:t>Advisory Board interviews and analysis. </a:t>
            </a:r>
          </a:p>
        </p:txBody>
      </p:sp>
      <p:grpSp>
        <p:nvGrpSpPr>
          <p:cNvPr id="72" name="Group 71">
            <a:extLst>
              <a:ext uri="{FF2B5EF4-FFF2-40B4-BE49-F238E27FC236}">
                <a16:creationId xmlns:a16="http://schemas.microsoft.com/office/drawing/2014/main" id="{A1079196-68AF-4728-BAF5-9147BD4D6CC4}"/>
              </a:ext>
            </a:extLst>
          </p:cNvPr>
          <p:cNvGrpSpPr/>
          <p:nvPr/>
        </p:nvGrpSpPr>
        <p:grpSpPr>
          <a:xfrm>
            <a:off x="444341" y="6268112"/>
            <a:ext cx="7290853" cy="1277853"/>
            <a:chOff x="365974" y="6021809"/>
            <a:chExt cx="7290853" cy="1277853"/>
          </a:xfrm>
        </p:grpSpPr>
        <p:sp>
          <p:nvSpPr>
            <p:cNvPr id="73" name="Text Placeholder 2">
              <a:extLst>
                <a:ext uri="{FF2B5EF4-FFF2-40B4-BE49-F238E27FC236}">
                  <a16:creationId xmlns:a16="http://schemas.microsoft.com/office/drawing/2014/main" id="{642033F4-8ED7-40F2-AB6A-36DB0B37F079}"/>
                </a:ext>
              </a:extLst>
            </p:cNvPr>
            <p:cNvSpPr txBox="1">
              <a:spLocks/>
            </p:cNvSpPr>
            <p:nvPr/>
          </p:nvSpPr>
          <p:spPr bwMode="gray">
            <a:xfrm>
              <a:off x="457200" y="6021809"/>
              <a:ext cx="7199627"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b="1">
                  <a:ea typeface="Calibri" panose="020F0502020204030204" pitchFamily="34" charset="0"/>
                  <a:cs typeface="Arial" panose="020B0604020202020204" pitchFamily="34" charset="0"/>
                </a:rPr>
                <a:t>Mayo Clinic provides patient resources to help set expectations for treatment </a:t>
              </a:r>
            </a:p>
          </p:txBody>
        </p:sp>
        <p:sp>
          <p:nvSpPr>
            <p:cNvPr id="74" name="Rectangle 2">
              <a:extLst>
                <a:ext uri="{FF2B5EF4-FFF2-40B4-BE49-F238E27FC236}">
                  <a16:creationId xmlns:a16="http://schemas.microsoft.com/office/drawing/2014/main" id="{FC8C6866-4BAE-4E07-AD2C-818428DA1059}"/>
                </a:ext>
              </a:extLst>
            </p:cNvPr>
            <p:cNvSpPr>
              <a:spLocks noChangeArrowheads="1"/>
            </p:cNvSpPr>
            <p:nvPr/>
          </p:nvSpPr>
          <p:spPr bwMode="auto">
            <a:xfrm>
              <a:off x="365974" y="6272008"/>
              <a:ext cx="5840093" cy="10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dirty="0"/>
                <a:t>Mayo Clinic’s patient resource center provides detailed explanations of what patients can expect from the treatment process, including explanations and diagrams of the different options for treating aortic stenosis. Resources also provide specific guidelines for how a patient can prepare for their visit with a SH specialist. </a:t>
              </a:r>
              <a:endParaRPr kumimoji="0" lang="en-US" altLang="en-US" sz="1200" b="0" i="0" u="none" strike="noStrike" cap="none" normalizeH="0" baseline="0" dirty="0">
                <a:ln>
                  <a:noFill/>
                </a:ln>
                <a:effectLst/>
              </a:endParaRPr>
            </a:p>
          </p:txBody>
        </p:sp>
      </p:grpSp>
      <p:grpSp>
        <p:nvGrpSpPr>
          <p:cNvPr id="75" name="Group 74">
            <a:extLst>
              <a:ext uri="{FF2B5EF4-FFF2-40B4-BE49-F238E27FC236}">
                <a16:creationId xmlns:a16="http://schemas.microsoft.com/office/drawing/2014/main" id="{1F5ADBD9-5C22-4318-90DB-00FE780824AA}"/>
              </a:ext>
            </a:extLst>
          </p:cNvPr>
          <p:cNvGrpSpPr/>
          <p:nvPr/>
        </p:nvGrpSpPr>
        <p:grpSpPr>
          <a:xfrm>
            <a:off x="461131" y="7535783"/>
            <a:ext cx="5909056" cy="1979939"/>
            <a:chOff x="382764" y="7336456"/>
            <a:chExt cx="5909056" cy="2195431"/>
          </a:xfrm>
        </p:grpSpPr>
        <p:sp>
          <p:nvSpPr>
            <p:cNvPr id="76" name="Rectangle 75">
              <a:extLst>
                <a:ext uri="{FF2B5EF4-FFF2-40B4-BE49-F238E27FC236}">
                  <a16:creationId xmlns:a16="http://schemas.microsoft.com/office/drawing/2014/main" id="{44854456-BB1E-4503-AF86-29AFCA41CCF4}"/>
                </a:ext>
              </a:extLst>
            </p:cNvPr>
            <p:cNvSpPr/>
            <p:nvPr/>
          </p:nvSpPr>
          <p:spPr bwMode="gray">
            <a:xfrm>
              <a:off x="479952" y="7499471"/>
              <a:ext cx="5531332" cy="2032416"/>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grpSp>
          <p:nvGrpSpPr>
            <p:cNvPr id="77" name="Group 76">
              <a:extLst>
                <a:ext uri="{FF2B5EF4-FFF2-40B4-BE49-F238E27FC236}">
                  <a16:creationId xmlns:a16="http://schemas.microsoft.com/office/drawing/2014/main" id="{0FC94030-3DC5-48D0-BF27-84F17489627B}"/>
                </a:ext>
              </a:extLst>
            </p:cNvPr>
            <p:cNvGrpSpPr/>
            <p:nvPr/>
          </p:nvGrpSpPr>
          <p:grpSpPr>
            <a:xfrm>
              <a:off x="973088" y="7989247"/>
              <a:ext cx="4292705" cy="359474"/>
              <a:chOff x="1668804" y="2953762"/>
              <a:chExt cx="4292705" cy="359474"/>
            </a:xfrm>
          </p:grpSpPr>
          <p:sp>
            <p:nvSpPr>
              <p:cNvPr id="89" name="TextBox 88">
                <a:extLst>
                  <a:ext uri="{FF2B5EF4-FFF2-40B4-BE49-F238E27FC236}">
                    <a16:creationId xmlns:a16="http://schemas.microsoft.com/office/drawing/2014/main" id="{B5C36AF2-564E-4323-BAC2-143DD3C605A9}"/>
                  </a:ext>
                </a:extLst>
              </p:cNvPr>
              <p:cNvSpPr txBox="1"/>
              <p:nvPr/>
            </p:nvSpPr>
            <p:spPr bwMode="gray">
              <a:xfrm>
                <a:off x="1668804" y="2953762"/>
                <a:ext cx="1773099" cy="169277"/>
              </a:xfrm>
              <a:prstGeom prst="rect">
                <a:avLst/>
              </a:prstGeom>
              <a:noFill/>
            </p:spPr>
            <p:txBody>
              <a:bodyPr wrap="square" lIns="0" tIns="0" rIns="0" bIns="0" rtlCol="0">
                <a:spAutoFit/>
              </a:bodyPr>
              <a:lstStyle/>
              <a:p>
                <a:pPr>
                  <a:spcBef>
                    <a:spcPts val="440"/>
                  </a:spcBef>
                </a:pPr>
                <a:r>
                  <a:rPr lang="en-US" sz="1100" spc="30">
                    <a:solidFill>
                      <a:schemeClr val="accent3"/>
                    </a:solidFill>
                  </a:rPr>
                  <a:t>WHAT YOU CAN DO</a:t>
                </a:r>
              </a:p>
            </p:txBody>
          </p:sp>
          <p:sp>
            <p:nvSpPr>
              <p:cNvPr id="90" name="Text Placeholder">
                <a:extLst>
                  <a:ext uri="{FF2B5EF4-FFF2-40B4-BE49-F238E27FC236}">
                    <a16:creationId xmlns:a16="http://schemas.microsoft.com/office/drawing/2014/main" id="{25B8D3C1-175D-479E-8CAA-8992CF80524E}"/>
                  </a:ext>
                </a:extLst>
              </p:cNvPr>
              <p:cNvSpPr txBox="1">
                <a:spLocks/>
              </p:cNvSpPr>
              <p:nvPr/>
            </p:nvSpPr>
            <p:spPr bwMode="gray">
              <a:xfrm>
                <a:off x="1678936" y="3143959"/>
                <a:ext cx="4282573" cy="1692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accent4"/>
                    </a:solidFill>
                    <a:ea typeface="Calibri" panose="020F0502020204030204" pitchFamily="34" charset="0"/>
                  </a:rPr>
                  <a:t>Recommended steps for a patient prior to their appointment</a:t>
                </a:r>
              </a:p>
            </p:txBody>
          </p:sp>
        </p:grpSp>
        <p:pic>
          <p:nvPicPr>
            <p:cNvPr id="78" name="Picture 77" descr="A screen shot of a computer&#10;&#10;Description automatically generated">
              <a:extLst>
                <a:ext uri="{FF2B5EF4-FFF2-40B4-BE49-F238E27FC236}">
                  <a16:creationId xmlns:a16="http://schemas.microsoft.com/office/drawing/2014/main" id="{88CDF81C-B41A-44CD-AF18-3D63ADC436D6}"/>
                </a:ext>
              </a:extLst>
            </p:cNvPr>
            <p:cNvPicPr>
              <a:picLocks noChangeAspect="1"/>
            </p:cNvPicPr>
            <p:nvPr/>
          </p:nvPicPr>
          <p:blipFill>
            <a:blip r:embed="rId4"/>
            <a:stretch>
              <a:fillRect/>
            </a:stretch>
          </p:blipFill>
          <p:spPr>
            <a:xfrm>
              <a:off x="660161" y="8015927"/>
              <a:ext cx="252902" cy="341418"/>
            </a:xfrm>
            <a:prstGeom prst="rect">
              <a:avLst/>
            </a:prstGeom>
          </p:spPr>
        </p:pic>
        <p:grpSp>
          <p:nvGrpSpPr>
            <p:cNvPr id="79" name="Group 78">
              <a:extLst>
                <a:ext uri="{FF2B5EF4-FFF2-40B4-BE49-F238E27FC236}">
                  <a16:creationId xmlns:a16="http://schemas.microsoft.com/office/drawing/2014/main" id="{779FE862-204D-4D7F-9D18-95AD832E0116}"/>
                </a:ext>
              </a:extLst>
            </p:cNvPr>
            <p:cNvGrpSpPr/>
            <p:nvPr/>
          </p:nvGrpSpPr>
          <p:grpSpPr>
            <a:xfrm>
              <a:off x="973088" y="8534516"/>
              <a:ext cx="4394828" cy="392227"/>
              <a:chOff x="1521347" y="3003987"/>
              <a:chExt cx="4394828" cy="392227"/>
            </a:xfrm>
          </p:grpSpPr>
          <p:sp>
            <p:nvSpPr>
              <p:cNvPr id="87" name="TextBox 86">
                <a:extLst>
                  <a:ext uri="{FF2B5EF4-FFF2-40B4-BE49-F238E27FC236}">
                    <a16:creationId xmlns:a16="http://schemas.microsoft.com/office/drawing/2014/main" id="{536B0C2D-920A-4421-9574-8DE8A1499D5E}"/>
                  </a:ext>
                </a:extLst>
              </p:cNvPr>
              <p:cNvSpPr txBox="1"/>
              <p:nvPr/>
            </p:nvSpPr>
            <p:spPr bwMode="gray">
              <a:xfrm>
                <a:off x="1521347" y="3003987"/>
                <a:ext cx="1773099" cy="169277"/>
              </a:xfrm>
              <a:prstGeom prst="rect">
                <a:avLst/>
              </a:prstGeom>
              <a:noFill/>
            </p:spPr>
            <p:txBody>
              <a:bodyPr wrap="square" lIns="0" tIns="0" rIns="0" bIns="0" rtlCol="0">
                <a:spAutoFit/>
              </a:bodyPr>
              <a:lstStyle/>
              <a:p>
                <a:pPr>
                  <a:spcBef>
                    <a:spcPts val="440"/>
                  </a:spcBef>
                </a:pPr>
                <a:r>
                  <a:rPr lang="en-US" sz="1100" spc="30">
                    <a:solidFill>
                      <a:schemeClr val="accent3"/>
                    </a:solidFill>
                  </a:rPr>
                  <a:t>WHAT YOU CAN ASK</a:t>
                </a:r>
              </a:p>
            </p:txBody>
          </p:sp>
          <p:sp>
            <p:nvSpPr>
              <p:cNvPr id="88" name="Text Placeholder">
                <a:extLst>
                  <a:ext uri="{FF2B5EF4-FFF2-40B4-BE49-F238E27FC236}">
                    <a16:creationId xmlns:a16="http://schemas.microsoft.com/office/drawing/2014/main" id="{08F5C188-A210-48B3-8C36-FFE61F36F1D8}"/>
                  </a:ext>
                </a:extLst>
              </p:cNvPr>
              <p:cNvSpPr txBox="1">
                <a:spLocks/>
              </p:cNvSpPr>
              <p:nvPr/>
            </p:nvSpPr>
            <p:spPr bwMode="gray">
              <a:xfrm>
                <a:off x="1531478" y="3208513"/>
                <a:ext cx="4384697" cy="18770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accent4"/>
                    </a:solidFill>
                    <a:ea typeface="Calibri" panose="020F0502020204030204" pitchFamily="34" charset="0"/>
                  </a:rPr>
                  <a:t>List of sample questions for the patient to ask their doctor</a:t>
                </a:r>
              </a:p>
            </p:txBody>
          </p:sp>
        </p:grpSp>
        <p:grpSp>
          <p:nvGrpSpPr>
            <p:cNvPr id="80" name="Group 79">
              <a:extLst>
                <a:ext uri="{FF2B5EF4-FFF2-40B4-BE49-F238E27FC236}">
                  <a16:creationId xmlns:a16="http://schemas.microsoft.com/office/drawing/2014/main" id="{B4ACA0E5-9CFC-4444-A718-7E06C3E83825}"/>
                </a:ext>
              </a:extLst>
            </p:cNvPr>
            <p:cNvGrpSpPr/>
            <p:nvPr/>
          </p:nvGrpSpPr>
          <p:grpSpPr>
            <a:xfrm>
              <a:off x="983219" y="9098517"/>
              <a:ext cx="5308601" cy="393226"/>
              <a:chOff x="1684994" y="2981653"/>
              <a:chExt cx="5308601" cy="393226"/>
            </a:xfrm>
          </p:grpSpPr>
          <p:sp>
            <p:nvSpPr>
              <p:cNvPr id="85" name="TextBox 84">
                <a:extLst>
                  <a:ext uri="{FF2B5EF4-FFF2-40B4-BE49-F238E27FC236}">
                    <a16:creationId xmlns:a16="http://schemas.microsoft.com/office/drawing/2014/main" id="{88C1B249-D423-4B38-A225-356A6CD67B16}"/>
                  </a:ext>
                </a:extLst>
              </p:cNvPr>
              <p:cNvSpPr txBox="1"/>
              <p:nvPr/>
            </p:nvSpPr>
            <p:spPr bwMode="gray">
              <a:xfrm>
                <a:off x="1684995" y="2981653"/>
                <a:ext cx="2042802" cy="169277"/>
              </a:xfrm>
              <a:prstGeom prst="rect">
                <a:avLst/>
              </a:prstGeom>
              <a:noFill/>
            </p:spPr>
            <p:txBody>
              <a:bodyPr wrap="square" lIns="0" tIns="0" rIns="0" bIns="0" rtlCol="0">
                <a:spAutoFit/>
              </a:bodyPr>
              <a:lstStyle/>
              <a:p>
                <a:pPr>
                  <a:spcBef>
                    <a:spcPts val="440"/>
                  </a:spcBef>
                </a:pPr>
                <a:r>
                  <a:rPr lang="en-US" sz="1100" spc="30">
                    <a:solidFill>
                      <a:schemeClr val="accent3"/>
                    </a:solidFill>
                  </a:rPr>
                  <a:t>WHAT YOU CAN EXPECT</a:t>
                </a:r>
              </a:p>
            </p:txBody>
          </p:sp>
          <p:sp>
            <p:nvSpPr>
              <p:cNvPr id="86" name="Text Placeholder">
                <a:extLst>
                  <a:ext uri="{FF2B5EF4-FFF2-40B4-BE49-F238E27FC236}">
                    <a16:creationId xmlns:a16="http://schemas.microsoft.com/office/drawing/2014/main" id="{8CD7F53A-5A3C-41B8-97EC-97EE267D8702}"/>
                  </a:ext>
                </a:extLst>
              </p:cNvPr>
              <p:cNvSpPr txBox="1">
                <a:spLocks/>
              </p:cNvSpPr>
              <p:nvPr/>
            </p:nvSpPr>
            <p:spPr bwMode="gray">
              <a:xfrm>
                <a:off x="1684994" y="3187178"/>
                <a:ext cx="5308601" cy="18770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accent4"/>
                    </a:solidFill>
                    <a:ea typeface="Calibri" panose="020F0502020204030204" pitchFamily="34" charset="0"/>
                  </a:rPr>
                  <a:t>List of sample questions the patient should expect to be asked by their doctor</a:t>
                </a:r>
              </a:p>
            </p:txBody>
          </p:sp>
        </p:grpSp>
        <p:pic>
          <p:nvPicPr>
            <p:cNvPr id="81" name="Picture 80" descr="Icon&#10;&#10;Description automatically generated">
              <a:extLst>
                <a:ext uri="{FF2B5EF4-FFF2-40B4-BE49-F238E27FC236}">
                  <a16:creationId xmlns:a16="http://schemas.microsoft.com/office/drawing/2014/main" id="{5865611B-FFE6-420B-866A-5DBC7F35D252}"/>
                </a:ext>
              </a:extLst>
            </p:cNvPr>
            <p:cNvPicPr>
              <a:picLocks noChangeAspect="1"/>
            </p:cNvPicPr>
            <p:nvPr/>
          </p:nvPicPr>
          <p:blipFill>
            <a:blip r:embed="rId5"/>
            <a:stretch>
              <a:fillRect/>
            </a:stretch>
          </p:blipFill>
          <p:spPr>
            <a:xfrm>
              <a:off x="660161" y="8564126"/>
              <a:ext cx="215739" cy="314861"/>
            </a:xfrm>
            <a:prstGeom prst="rect">
              <a:avLst/>
            </a:prstGeom>
          </p:spPr>
        </p:pic>
        <p:pic>
          <p:nvPicPr>
            <p:cNvPr id="82" name="Picture 81" descr="Icon&#10;&#10;Description automatically generated">
              <a:extLst>
                <a:ext uri="{FF2B5EF4-FFF2-40B4-BE49-F238E27FC236}">
                  <a16:creationId xmlns:a16="http://schemas.microsoft.com/office/drawing/2014/main" id="{439D0910-EBF4-4FA8-9FE7-D05562B0DA43}"/>
                </a:ext>
              </a:extLst>
            </p:cNvPr>
            <p:cNvPicPr>
              <a:picLocks noChangeAspect="1"/>
            </p:cNvPicPr>
            <p:nvPr/>
          </p:nvPicPr>
          <p:blipFill>
            <a:blip r:embed="rId6"/>
            <a:stretch>
              <a:fillRect/>
            </a:stretch>
          </p:blipFill>
          <p:spPr>
            <a:xfrm>
              <a:off x="660161" y="9098517"/>
              <a:ext cx="251042" cy="338907"/>
            </a:xfrm>
            <a:prstGeom prst="rect">
              <a:avLst/>
            </a:prstGeom>
          </p:spPr>
        </p:pic>
        <p:sp>
          <p:nvSpPr>
            <p:cNvPr id="83" name="TextBox 82">
              <a:extLst>
                <a:ext uri="{FF2B5EF4-FFF2-40B4-BE49-F238E27FC236}">
                  <a16:creationId xmlns:a16="http://schemas.microsoft.com/office/drawing/2014/main" id="{1F9579C9-DAAA-491E-A102-9D63112C4CC7}"/>
                </a:ext>
              </a:extLst>
            </p:cNvPr>
            <p:cNvSpPr txBox="1"/>
            <p:nvPr/>
          </p:nvSpPr>
          <p:spPr bwMode="gray">
            <a:xfrm>
              <a:off x="480421" y="7641403"/>
              <a:ext cx="4533900" cy="261610"/>
            </a:xfrm>
            <a:prstGeom prst="rect">
              <a:avLst/>
            </a:prstGeom>
            <a:noFill/>
          </p:spPr>
          <p:txBody>
            <a:bodyPr wrap="square">
              <a:spAutoFit/>
            </a:bodyPr>
            <a:lstStyle/>
            <a:p>
              <a:r>
                <a:rPr lang="en-US" sz="1100" b="1">
                  <a:solidFill>
                    <a:schemeClr val="accent5"/>
                  </a:solidFill>
                </a:rPr>
                <a:t>Preparing for your appointment</a:t>
              </a:r>
            </a:p>
          </p:txBody>
        </p:sp>
        <p:sp>
          <p:nvSpPr>
            <p:cNvPr id="84" name="TextBox 83">
              <a:extLst>
                <a:ext uri="{FF2B5EF4-FFF2-40B4-BE49-F238E27FC236}">
                  <a16:creationId xmlns:a16="http://schemas.microsoft.com/office/drawing/2014/main" id="{967D17AD-E1F8-49BB-A001-7C4776923F97}"/>
                </a:ext>
              </a:extLst>
            </p:cNvPr>
            <p:cNvSpPr txBox="1"/>
            <p:nvPr/>
          </p:nvSpPr>
          <p:spPr bwMode="gray">
            <a:xfrm>
              <a:off x="382764" y="7336456"/>
              <a:ext cx="1986643" cy="276999"/>
            </a:xfrm>
            <a:prstGeom prst="rect">
              <a:avLst/>
            </a:prstGeom>
            <a:solidFill>
              <a:schemeClr val="bg1">
                <a:lumMod val="95000"/>
              </a:schemeClr>
            </a:solidFill>
          </p:spPr>
          <p:txBody>
            <a:bodyPr wrap="square">
              <a:spAutoFit/>
            </a:bodyPr>
            <a:lstStyle/>
            <a:p>
              <a:r>
                <a:rPr lang="en-US" sz="1200">
                  <a:solidFill>
                    <a:schemeClr val="accent5"/>
                  </a:solidFill>
                </a:rPr>
                <a:t>RESOURCE SNAPSHOT</a:t>
              </a:r>
              <a:endParaRPr lang="en-US" sz="1200"/>
            </a:p>
          </p:txBody>
        </p:sp>
      </p:grpSp>
      <p:sp>
        <p:nvSpPr>
          <p:cNvPr id="92" name="Text Placeholder 2">
            <a:extLst>
              <a:ext uri="{FF2B5EF4-FFF2-40B4-BE49-F238E27FC236}">
                <a16:creationId xmlns:a16="http://schemas.microsoft.com/office/drawing/2014/main" id="{2CD490E9-338E-447F-9063-7F2F1831E99A}"/>
              </a:ext>
            </a:extLst>
          </p:cNvPr>
          <p:cNvSpPr txBox="1">
            <a:spLocks/>
          </p:cNvSpPr>
          <p:nvPr/>
        </p:nvSpPr>
        <p:spPr bwMode="gray">
          <a:xfrm>
            <a:off x="535567" y="5958515"/>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dirty="0">
                <a:solidFill>
                  <a:schemeClr val="tx2">
                    <a:lumMod val="50000"/>
                  </a:schemeClr>
                </a:solidFill>
                <a:ea typeface="Calibri" panose="020F0502020204030204" pitchFamily="34" charset="0"/>
                <a:cs typeface="Arial" panose="020B0604020202020204" pitchFamily="34" charset="0"/>
              </a:rPr>
              <a:t>TACTIC IN ACTION</a:t>
            </a:r>
          </a:p>
        </p:txBody>
      </p:sp>
      <p:sp>
        <p:nvSpPr>
          <p:cNvPr id="6" name="TextBox 5">
            <a:extLst>
              <a:ext uri="{FF2B5EF4-FFF2-40B4-BE49-F238E27FC236}">
                <a16:creationId xmlns:a16="http://schemas.microsoft.com/office/drawing/2014/main" id="{8604E590-CDBF-19F6-66EB-0DAB5620E6C7}"/>
              </a:ext>
            </a:extLst>
          </p:cNvPr>
          <p:cNvSpPr txBox="1"/>
          <p:nvPr/>
        </p:nvSpPr>
        <p:spPr bwMode="gray">
          <a:xfrm>
            <a:off x="1577163" y="4651893"/>
            <a:ext cx="4130618" cy="461665"/>
          </a:xfrm>
          <a:prstGeom prst="rect">
            <a:avLst/>
          </a:prstGeom>
          <a:noFill/>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Of patients are not well informed before they meet to discuss AS treatment options</a:t>
            </a:r>
            <a:endParaRPr lang="en-US" altLang="en-US" sz="1200" dirty="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9790D6B-283B-3EF5-2DC1-E93A40016140}"/>
              </a:ext>
            </a:extLst>
          </p:cNvPr>
          <p:cNvSpPr txBox="1"/>
          <p:nvPr/>
        </p:nvSpPr>
        <p:spPr bwMode="gray">
          <a:xfrm>
            <a:off x="1564123" y="5176763"/>
            <a:ext cx="4341377" cy="461665"/>
          </a:xfrm>
          <a:prstGeom prst="rect">
            <a:avLst/>
          </a:prstGeom>
          <a:noFill/>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lang="en-US" altLang="en-US" sz="1200" dirty="0">
                <a:ea typeface="Calibri" panose="020F0502020204030204" pitchFamily="34" charset="0"/>
                <a:cs typeface="Arial" panose="020B0604020202020204" pitchFamily="34" charset="0"/>
              </a:rPr>
              <a:t>O</a:t>
            </a:r>
            <a:r>
              <a:rPr kumimoji="0" lang="en-US"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f patients report not having enough information to make a good decision about an AS treatment option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511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242A3-FF56-445E-AA37-F1E2FE6112F8}"/>
              </a:ext>
            </a:extLst>
          </p:cNvPr>
          <p:cNvSpPr>
            <a:spLocks noGrp="1"/>
          </p:cNvSpPr>
          <p:nvPr>
            <p:ph type="body" sz="quarter" idx="13"/>
          </p:nvPr>
        </p:nvSpPr>
        <p:spPr>
          <a:xfrm>
            <a:off x="458899" y="959475"/>
            <a:ext cx="4122924" cy="138499"/>
          </a:xfrm>
        </p:spPr>
        <p:txBody>
          <a:bodyPr/>
          <a:lstStyle/>
          <a:p>
            <a:r>
              <a:rPr lang="en-US"/>
              <a:t>3. Instill a program culture of patient trust and engagement</a:t>
            </a:r>
          </a:p>
        </p:txBody>
      </p:sp>
      <p:sp>
        <p:nvSpPr>
          <p:cNvPr id="14" name="TextBox 13">
            <a:extLst>
              <a:ext uri="{FF2B5EF4-FFF2-40B4-BE49-F238E27FC236}">
                <a16:creationId xmlns:a16="http://schemas.microsoft.com/office/drawing/2014/main" id="{22F48418-0844-43EF-8754-FD28706706CC}"/>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5" name="Rectangle 14">
            <a:extLst>
              <a:ext uri="{FF2B5EF4-FFF2-40B4-BE49-F238E27FC236}">
                <a16:creationId xmlns:a16="http://schemas.microsoft.com/office/drawing/2014/main" id="{4B829CD2-CE3C-491A-B1A7-053B982465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6" name="Footer Placeholder 2">
            <a:extLst>
              <a:ext uri="{FF2B5EF4-FFF2-40B4-BE49-F238E27FC236}">
                <a16:creationId xmlns:a16="http://schemas.microsoft.com/office/drawing/2014/main" id="{E8680777-7873-405A-A55A-EC830AA438F2}"/>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26" name="Rectangle 25">
            <a:extLst>
              <a:ext uri="{FF2B5EF4-FFF2-40B4-BE49-F238E27FC236}">
                <a16:creationId xmlns:a16="http://schemas.microsoft.com/office/drawing/2014/main" id="{D3306E5F-70E0-4F25-A193-67A714E19F4D}"/>
              </a:ext>
            </a:extLst>
          </p:cNvPr>
          <p:cNvSpPr/>
          <p:nvPr/>
        </p:nvSpPr>
        <p:spPr bwMode="gray">
          <a:xfrm>
            <a:off x="0" y="1647825"/>
            <a:ext cx="7772400" cy="7904163"/>
          </a:xfrm>
          <a:prstGeom prst="rect">
            <a:avLst/>
          </a:prstGeom>
          <a:solidFill>
            <a:schemeClr val="bg1">
              <a:lumMod val="95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0" name="Text Placeholder 3">
            <a:extLst>
              <a:ext uri="{FF2B5EF4-FFF2-40B4-BE49-F238E27FC236}">
                <a16:creationId xmlns:a16="http://schemas.microsoft.com/office/drawing/2014/main" id="{2FBB58AB-E72E-4450-A56B-4EB84FD51662}"/>
              </a:ext>
            </a:extLst>
          </p:cNvPr>
          <p:cNvSpPr txBox="1">
            <a:spLocks/>
          </p:cNvSpPr>
          <p:nvPr/>
        </p:nvSpPr>
        <p:spPr bwMode="gray">
          <a:xfrm>
            <a:off x="5966084" y="9398100"/>
            <a:ext cx="1349115" cy="153888"/>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Eisenhower Medical Center; Advisory Board interviews and analysis. </a:t>
            </a:r>
          </a:p>
        </p:txBody>
      </p:sp>
      <p:sp>
        <p:nvSpPr>
          <p:cNvPr id="31" name="Title 1">
            <a:extLst>
              <a:ext uri="{FF2B5EF4-FFF2-40B4-BE49-F238E27FC236}">
                <a16:creationId xmlns:a16="http://schemas.microsoft.com/office/drawing/2014/main" id="{0622F6BF-8F67-42E5-B216-9E6A985D4EE3}"/>
              </a:ext>
            </a:extLst>
          </p:cNvPr>
          <p:cNvSpPr txBox="1">
            <a:spLocks/>
          </p:cNvSpPr>
          <p:nvPr/>
        </p:nvSpPr>
        <p:spPr>
          <a:xfrm>
            <a:off x="367788" y="1969132"/>
            <a:ext cx="6856301" cy="180049"/>
          </a:xfrm>
          <a:prstGeom prst="rect">
            <a:avLst/>
          </a:prstGeom>
        </p:spPr>
        <p:txBody>
          <a:bodyPr/>
          <a:lstStyle>
            <a:lvl1pPr algn="l" defTabSz="1018879" rtl="0" eaLnBrk="1" latinLnBrk="0" hangingPunct="1">
              <a:lnSpc>
                <a:spcPct val="90000"/>
              </a:lnSpc>
              <a:spcBef>
                <a:spcPct val="0"/>
              </a:spcBef>
              <a:buNone/>
              <a:defRPr sz="3000" b="0" kern="1200">
                <a:solidFill>
                  <a:schemeClr val="accent5"/>
                </a:solidFill>
                <a:latin typeface="+mj-lt"/>
                <a:ea typeface="+mj-ea"/>
                <a:cs typeface="+mj-cs"/>
              </a:defRPr>
            </a:lvl1pPr>
          </a:lstStyle>
          <a:p>
            <a:r>
              <a:rPr lang="en-US" sz="1300" b="1">
                <a:latin typeface="+mn-lt"/>
              </a:rPr>
              <a:t>Eisenhower Health leverages peer educators to provide patient education</a:t>
            </a:r>
          </a:p>
        </p:txBody>
      </p:sp>
      <p:sp>
        <p:nvSpPr>
          <p:cNvPr id="32" name="TextBox 31">
            <a:extLst>
              <a:ext uri="{FF2B5EF4-FFF2-40B4-BE49-F238E27FC236}">
                <a16:creationId xmlns:a16="http://schemas.microsoft.com/office/drawing/2014/main" id="{ABC0FB87-3AF7-476C-B723-9A43E13AA249}"/>
              </a:ext>
            </a:extLst>
          </p:cNvPr>
          <p:cNvSpPr txBox="1"/>
          <p:nvPr/>
        </p:nvSpPr>
        <p:spPr bwMode="gray">
          <a:xfrm>
            <a:off x="383200" y="2258540"/>
            <a:ext cx="5524501" cy="3102068"/>
          </a:xfrm>
          <a:prstGeom prst="rect">
            <a:avLst/>
          </a:prstGeom>
          <a:noFill/>
        </p:spPr>
        <p:txBody>
          <a:bodyPr wrap="square">
            <a:spAutoFit/>
          </a:bodyPr>
          <a:lstStyle/>
          <a:p>
            <a:pPr marL="0" marR="0" lvl="0" indent="0" algn="l" defTabSz="1018879" rtl="0" eaLnBrk="1" fontAlgn="auto" latinLnBrk="0" hangingPunct="1">
              <a:lnSpc>
                <a:spcPct val="130000"/>
              </a:lnSpc>
              <a:spcBef>
                <a:spcPts val="600"/>
              </a:spcBef>
              <a:spcAft>
                <a:spcPts val="0"/>
              </a:spcAft>
              <a:buClr>
                <a:srgbClr val="CE0E2D"/>
              </a:buClr>
              <a:buSzTx/>
              <a:buFont typeface="Arial" pitchFamily="34" charset="0"/>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Eisenhower Health has a two-pronged approach to patient education that involves both the valve team and peer educators. After meeting with the valve team, patients can speak with a peer educator who has undergone the same procedure. The goal of this is to address any lingering questions, concerns, or apprehensions to undergo treatment.</a:t>
            </a:r>
          </a:p>
          <a:p>
            <a:pPr marL="0" marR="0" lvl="0" indent="0" algn="l" defTabSz="1018879" rtl="0" eaLnBrk="1" fontAlgn="auto" latinLnBrk="0" hangingPunct="1">
              <a:lnSpc>
                <a:spcPct val="130000"/>
              </a:lnSpc>
              <a:spcBef>
                <a:spcPts val="600"/>
              </a:spcBef>
              <a:spcAft>
                <a:spcPts val="0"/>
              </a:spcAft>
              <a:buClr>
                <a:srgbClr val="CE0E2D"/>
              </a:buClr>
              <a:buSzTx/>
              <a:buFont typeface="Arial" pitchFamily="34" charset="0"/>
              <a:buNone/>
              <a:tabLst/>
              <a:defRPr/>
            </a:pPr>
            <a:r>
              <a:rPr kumimoji="0" lang="en-US" sz="1200" b="0" i="0" u="none" strike="noStrike" kern="1200" cap="none" spc="0" normalizeH="0" baseline="0" noProof="0" dirty="0">
                <a:ln>
                  <a:noFill/>
                </a:ln>
                <a:effectLst/>
                <a:uLnTx/>
                <a:uFillTx/>
                <a:latin typeface="Arial" panose="020B0604020202020204"/>
                <a:ea typeface="+mn-ea"/>
                <a:cs typeface="+mn-cs"/>
              </a:rPr>
              <a:t>Speaking with a peer educator before making a treatment decision provides patients with a better understanding of the care pathway and treatment benefits. At Eisenhower, this strategy minimizes refusal to undergo treatment, with patients</a:t>
            </a:r>
            <a:r>
              <a:rPr lang="en-US" sz="1200" dirty="0">
                <a:latin typeface="Arial" panose="020B0604020202020204"/>
              </a:rPr>
              <a:t> being more </a:t>
            </a:r>
            <a:r>
              <a:rPr kumimoji="0" lang="en-US" sz="1200" b="0" i="0" u="none" strike="noStrike" kern="1200" cap="none" spc="0" normalizeH="0" baseline="0" noProof="0" dirty="0">
                <a:ln>
                  <a:noFill/>
                </a:ln>
                <a:effectLst/>
                <a:uLnTx/>
                <a:uFillTx/>
                <a:latin typeface="Arial" panose="020B0604020202020204"/>
                <a:ea typeface="+mn-ea"/>
                <a:cs typeface="+mn-cs"/>
              </a:rPr>
              <a:t>willing to have their workup and procedure done after speaking with a peer educator. Patients have shared feedback on how helpful it is to speak with someone who has already been through the process</a:t>
            </a:r>
            <a:r>
              <a:rPr lang="en-US" sz="1200" dirty="0">
                <a:latin typeface="Arial" panose="020B0604020202020204"/>
              </a:rPr>
              <a:t> </a:t>
            </a:r>
            <a:r>
              <a:rPr kumimoji="0" lang="en-US" sz="1200" b="0" i="0" u="none" strike="noStrike" kern="1200" cap="none" spc="0" normalizeH="0" baseline="0" noProof="0" dirty="0">
                <a:ln>
                  <a:noFill/>
                </a:ln>
                <a:effectLst/>
                <a:uLnTx/>
                <a:uFillTx/>
                <a:latin typeface="Arial" panose="020B0604020202020204"/>
                <a:ea typeface="+mn-ea"/>
                <a:cs typeface="+mn-cs"/>
              </a:rPr>
              <a:t>and how it </a:t>
            </a:r>
            <a:r>
              <a:rPr lang="en-US" sz="1200" dirty="0">
                <a:latin typeface="Arial" panose="020B0604020202020204"/>
              </a:rPr>
              <a:t>encouraged</a:t>
            </a:r>
            <a:r>
              <a:rPr kumimoji="0" lang="en-US" sz="1200" b="0" i="0" u="none" strike="noStrike" kern="1200" cap="none" spc="0" normalizeH="0" baseline="0" noProof="0" dirty="0">
                <a:ln>
                  <a:noFill/>
                </a:ln>
                <a:effectLst/>
                <a:uLnTx/>
                <a:uFillTx/>
                <a:latin typeface="Arial" panose="020B0604020202020204"/>
                <a:ea typeface="+mn-ea"/>
                <a:cs typeface="+mn-cs"/>
              </a:rPr>
              <a:t> them to receive treatment. </a:t>
            </a:r>
          </a:p>
        </p:txBody>
      </p:sp>
      <p:grpSp>
        <p:nvGrpSpPr>
          <p:cNvPr id="33" name="Group 32">
            <a:extLst>
              <a:ext uri="{FF2B5EF4-FFF2-40B4-BE49-F238E27FC236}">
                <a16:creationId xmlns:a16="http://schemas.microsoft.com/office/drawing/2014/main" id="{52C6772C-671C-4232-A7EF-46991DE2D5EF}"/>
              </a:ext>
            </a:extLst>
          </p:cNvPr>
          <p:cNvGrpSpPr/>
          <p:nvPr/>
        </p:nvGrpSpPr>
        <p:grpSpPr>
          <a:xfrm>
            <a:off x="621788" y="5651292"/>
            <a:ext cx="6615512" cy="3350220"/>
            <a:chOff x="609599" y="3664334"/>
            <a:chExt cx="6615512" cy="3350220"/>
          </a:xfrm>
        </p:grpSpPr>
        <p:grpSp>
          <p:nvGrpSpPr>
            <p:cNvPr id="34" name="Group 33">
              <a:extLst>
                <a:ext uri="{FF2B5EF4-FFF2-40B4-BE49-F238E27FC236}">
                  <a16:creationId xmlns:a16="http://schemas.microsoft.com/office/drawing/2014/main" id="{9899A0ED-7E28-4A58-BBA8-1A553E161BB8}"/>
                </a:ext>
              </a:extLst>
            </p:cNvPr>
            <p:cNvGrpSpPr/>
            <p:nvPr/>
          </p:nvGrpSpPr>
          <p:grpSpPr>
            <a:xfrm>
              <a:off x="609599" y="3726028"/>
              <a:ext cx="6615512" cy="3288526"/>
              <a:chOff x="520699" y="3772709"/>
              <a:chExt cx="6615512" cy="3288526"/>
            </a:xfrm>
          </p:grpSpPr>
          <p:grpSp>
            <p:nvGrpSpPr>
              <p:cNvPr id="36" name="Group 35">
                <a:extLst>
                  <a:ext uri="{FF2B5EF4-FFF2-40B4-BE49-F238E27FC236}">
                    <a16:creationId xmlns:a16="http://schemas.microsoft.com/office/drawing/2014/main" id="{11A3A81B-C384-4E75-8F23-1E001FF64D0C}"/>
                  </a:ext>
                </a:extLst>
              </p:cNvPr>
              <p:cNvGrpSpPr/>
              <p:nvPr/>
            </p:nvGrpSpPr>
            <p:grpSpPr>
              <a:xfrm>
                <a:off x="520699" y="5017165"/>
                <a:ext cx="804218" cy="1158476"/>
                <a:chOff x="-936783" y="5358780"/>
                <a:chExt cx="788836" cy="1125089"/>
              </a:xfrm>
            </p:grpSpPr>
            <p:pic>
              <p:nvPicPr>
                <p:cNvPr id="57" name="Picture 56">
                  <a:extLst>
                    <a:ext uri="{FF2B5EF4-FFF2-40B4-BE49-F238E27FC236}">
                      <a16:creationId xmlns:a16="http://schemas.microsoft.com/office/drawing/2014/main" id="{8D98B9F2-3DAB-4501-8516-5C49E9662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52" y="5358780"/>
                  <a:ext cx="778905" cy="523503"/>
                </a:xfrm>
                <a:prstGeom prst="rect">
                  <a:avLst/>
                </a:prstGeom>
              </p:spPr>
            </p:pic>
            <p:sp>
              <p:nvSpPr>
                <p:cNvPr id="58" name="TextBox 57">
                  <a:extLst>
                    <a:ext uri="{FF2B5EF4-FFF2-40B4-BE49-F238E27FC236}">
                      <a16:creationId xmlns:a16="http://schemas.microsoft.com/office/drawing/2014/main" id="{D5516051-D678-4AC2-8B55-EE0B807FBEA9}"/>
                    </a:ext>
                  </a:extLst>
                </p:cNvPr>
                <p:cNvSpPr txBox="1"/>
                <p:nvPr/>
              </p:nvSpPr>
              <p:spPr bwMode="gray">
                <a:xfrm>
                  <a:off x="-936783" y="5929871"/>
                  <a:ext cx="720673" cy="553998"/>
                </a:xfrm>
                <a:prstGeom prst="rect">
                  <a:avLst/>
                </a:prstGeom>
                <a:noFill/>
              </p:spPr>
              <p:txBody>
                <a:bodyPr wrap="square" lIns="0" tIns="0" rIns="0" bIns="0" rtlCol="0">
                  <a:spAutoFit/>
                </a:bodyPr>
                <a:lstStyle/>
                <a:p>
                  <a:pPr>
                    <a:spcBef>
                      <a:spcPts val="600"/>
                    </a:spcBef>
                  </a:pPr>
                  <a:r>
                    <a:rPr lang="en-US" sz="1200"/>
                    <a:t>Patient diagnosed with AS</a:t>
                  </a:r>
                </a:p>
              </p:txBody>
            </p:sp>
          </p:grpSp>
          <p:cxnSp>
            <p:nvCxnSpPr>
              <p:cNvPr id="37" name="Straight Connector 36">
                <a:extLst>
                  <a:ext uri="{FF2B5EF4-FFF2-40B4-BE49-F238E27FC236}">
                    <a16:creationId xmlns:a16="http://schemas.microsoft.com/office/drawing/2014/main" id="{461329E7-BA78-42D7-8DA1-2E2D59E71ACA}"/>
                  </a:ext>
                </a:extLst>
              </p:cNvPr>
              <p:cNvCxnSpPr/>
              <p:nvPr/>
            </p:nvCxnSpPr>
            <p:spPr bwMode="gray">
              <a:xfrm flipV="1">
                <a:off x="1690015" y="5031919"/>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AF02D6E-D6BC-45BB-92E4-A01F92EBC3D8}"/>
                  </a:ext>
                </a:extLst>
              </p:cNvPr>
              <p:cNvCxnSpPr/>
              <p:nvPr/>
            </p:nvCxnSpPr>
            <p:spPr bwMode="gray">
              <a:xfrm flipV="1">
                <a:off x="4521329" y="5489439"/>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F37748-4E61-4B59-B3E9-2FF25019FA5D}"/>
                  </a:ext>
                </a:extLst>
              </p:cNvPr>
              <p:cNvCxnSpPr/>
              <p:nvPr/>
            </p:nvCxnSpPr>
            <p:spPr bwMode="gray">
              <a:xfrm flipV="1">
                <a:off x="3014772" y="5031919"/>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7A1F47-872D-418D-977A-1AEA770449B7}"/>
                  </a:ext>
                </a:extLst>
              </p:cNvPr>
              <p:cNvCxnSpPr/>
              <p:nvPr/>
            </p:nvCxnSpPr>
            <p:spPr bwMode="gray">
              <a:xfrm flipV="1">
                <a:off x="3014772" y="5489439"/>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C97F5D2-650C-443E-84C4-768380D697F1}"/>
                  </a:ext>
                </a:extLst>
              </p:cNvPr>
              <p:cNvCxnSpPr/>
              <p:nvPr/>
            </p:nvCxnSpPr>
            <p:spPr bwMode="gray">
              <a:xfrm flipV="1">
                <a:off x="1685441" y="5491532"/>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C6AB0B5-96C9-4FE0-99AB-AB3CC6984443}"/>
                  </a:ext>
                </a:extLst>
              </p:cNvPr>
              <p:cNvSpPr txBox="1"/>
              <p:nvPr/>
            </p:nvSpPr>
            <p:spPr bwMode="gray">
              <a:xfrm>
                <a:off x="1659041" y="4258020"/>
                <a:ext cx="1200788" cy="738664"/>
              </a:xfrm>
              <a:prstGeom prst="rect">
                <a:avLst/>
              </a:prstGeom>
              <a:noFill/>
            </p:spPr>
            <p:txBody>
              <a:bodyPr wrap="square" lIns="0" tIns="0" rIns="0" bIns="0" rtlCol="0">
                <a:spAutoFit/>
              </a:bodyPr>
              <a:lstStyle/>
              <a:p>
                <a:pPr>
                  <a:spcBef>
                    <a:spcPts val="600"/>
                  </a:spcBef>
                </a:pPr>
                <a:r>
                  <a:rPr lang="en-US" sz="1200"/>
                  <a:t>Patient meets with valve team to discuss treatment options</a:t>
                </a:r>
              </a:p>
            </p:txBody>
          </p:sp>
          <p:sp>
            <p:nvSpPr>
              <p:cNvPr id="43" name="TextBox 42">
                <a:extLst>
                  <a:ext uri="{FF2B5EF4-FFF2-40B4-BE49-F238E27FC236}">
                    <a16:creationId xmlns:a16="http://schemas.microsoft.com/office/drawing/2014/main" id="{1D06DD64-2A92-40BF-8948-E96551FE9521}"/>
                  </a:ext>
                </a:extLst>
              </p:cNvPr>
              <p:cNvSpPr txBox="1"/>
              <p:nvPr/>
            </p:nvSpPr>
            <p:spPr bwMode="gray">
              <a:xfrm>
                <a:off x="2987673" y="5815968"/>
                <a:ext cx="1319215" cy="738664"/>
              </a:xfrm>
              <a:prstGeom prst="rect">
                <a:avLst/>
              </a:prstGeom>
              <a:noFill/>
            </p:spPr>
            <p:txBody>
              <a:bodyPr wrap="square" lIns="0" tIns="0" rIns="0" bIns="0" rtlCol="0">
                <a:spAutoFit/>
              </a:bodyPr>
              <a:lstStyle/>
              <a:p>
                <a:pPr>
                  <a:spcBef>
                    <a:spcPts val="600"/>
                  </a:spcBef>
                </a:pPr>
                <a:r>
                  <a:rPr lang="en-US" sz="1200"/>
                  <a:t>Patient speaks with peer educator to receive additional information</a:t>
                </a:r>
              </a:p>
            </p:txBody>
          </p:sp>
          <p:sp>
            <p:nvSpPr>
              <p:cNvPr id="44" name="TextBox 43">
                <a:extLst>
                  <a:ext uri="{FF2B5EF4-FFF2-40B4-BE49-F238E27FC236}">
                    <a16:creationId xmlns:a16="http://schemas.microsoft.com/office/drawing/2014/main" id="{E316DFE5-2280-49B9-B9E7-2572FB4DEA25}"/>
                  </a:ext>
                </a:extLst>
              </p:cNvPr>
              <p:cNvSpPr txBox="1"/>
              <p:nvPr/>
            </p:nvSpPr>
            <p:spPr bwMode="gray">
              <a:xfrm>
                <a:off x="2987674" y="4463166"/>
                <a:ext cx="1083935" cy="553998"/>
              </a:xfrm>
              <a:prstGeom prst="rect">
                <a:avLst/>
              </a:prstGeom>
              <a:noFill/>
            </p:spPr>
            <p:txBody>
              <a:bodyPr wrap="square" lIns="0" tIns="0" rIns="0" bIns="0" rtlCol="0">
                <a:spAutoFit/>
              </a:bodyPr>
              <a:lstStyle/>
              <a:p>
                <a:pPr>
                  <a:spcBef>
                    <a:spcPts val="600"/>
                  </a:spcBef>
                </a:pPr>
                <a:r>
                  <a:rPr lang="en-US" sz="1200"/>
                  <a:t>Patient still has questions and concerns</a:t>
                </a:r>
              </a:p>
            </p:txBody>
          </p:sp>
          <p:sp>
            <p:nvSpPr>
              <p:cNvPr id="45" name="TextBox 44">
                <a:extLst>
                  <a:ext uri="{FF2B5EF4-FFF2-40B4-BE49-F238E27FC236}">
                    <a16:creationId xmlns:a16="http://schemas.microsoft.com/office/drawing/2014/main" id="{5B18CDEF-6081-4D1D-AA9D-1F864D5492BB}"/>
                  </a:ext>
                </a:extLst>
              </p:cNvPr>
              <p:cNvSpPr txBox="1"/>
              <p:nvPr/>
            </p:nvSpPr>
            <p:spPr bwMode="gray">
              <a:xfrm>
                <a:off x="4486390" y="5815968"/>
                <a:ext cx="1259019" cy="923330"/>
              </a:xfrm>
              <a:prstGeom prst="rect">
                <a:avLst/>
              </a:prstGeom>
              <a:noFill/>
            </p:spPr>
            <p:txBody>
              <a:bodyPr wrap="square" lIns="0" tIns="0" rIns="0" bIns="0" rtlCol="0">
                <a:spAutoFit/>
              </a:bodyPr>
              <a:lstStyle/>
              <a:p>
                <a:pPr>
                  <a:spcBef>
                    <a:spcPts val="600"/>
                  </a:spcBef>
                </a:pPr>
                <a:r>
                  <a:rPr lang="en-US" sz="1200"/>
                  <a:t>Peer educator provides insight on care journey and benefits of treatment</a:t>
                </a:r>
              </a:p>
            </p:txBody>
          </p:sp>
          <p:grpSp>
            <p:nvGrpSpPr>
              <p:cNvPr id="46" name="Group 45">
                <a:extLst>
                  <a:ext uri="{FF2B5EF4-FFF2-40B4-BE49-F238E27FC236}">
                    <a16:creationId xmlns:a16="http://schemas.microsoft.com/office/drawing/2014/main" id="{F5679907-7E3A-44DB-9345-E04CBD539DDC}"/>
                  </a:ext>
                </a:extLst>
              </p:cNvPr>
              <p:cNvGrpSpPr/>
              <p:nvPr/>
            </p:nvGrpSpPr>
            <p:grpSpPr>
              <a:xfrm>
                <a:off x="5877184" y="3772709"/>
                <a:ext cx="1259027" cy="855983"/>
                <a:chOff x="6143970" y="4576018"/>
                <a:chExt cx="1259027" cy="855983"/>
              </a:xfrm>
            </p:grpSpPr>
            <p:sp>
              <p:nvSpPr>
                <p:cNvPr id="55" name="TextBox 54">
                  <a:extLst>
                    <a:ext uri="{FF2B5EF4-FFF2-40B4-BE49-F238E27FC236}">
                      <a16:creationId xmlns:a16="http://schemas.microsoft.com/office/drawing/2014/main" id="{7F07209A-A545-423A-8A33-3A138A167373}"/>
                    </a:ext>
                  </a:extLst>
                </p:cNvPr>
                <p:cNvSpPr txBox="1"/>
                <p:nvPr/>
              </p:nvSpPr>
              <p:spPr bwMode="gray">
                <a:xfrm>
                  <a:off x="6143970" y="5062669"/>
                  <a:ext cx="1259027" cy="369332"/>
                </a:xfrm>
                <a:prstGeom prst="rect">
                  <a:avLst/>
                </a:prstGeom>
                <a:noFill/>
              </p:spPr>
              <p:txBody>
                <a:bodyPr wrap="square" lIns="0" tIns="0" rIns="0" bIns="0" rtlCol="0">
                  <a:spAutoFit/>
                </a:bodyPr>
                <a:lstStyle/>
                <a:p>
                  <a:pPr>
                    <a:spcBef>
                      <a:spcPts val="600"/>
                    </a:spcBef>
                  </a:pPr>
                  <a:r>
                    <a:rPr lang="en-US" sz="1200"/>
                    <a:t>Patient declines treatment</a:t>
                  </a:r>
                </a:p>
              </p:txBody>
            </p:sp>
            <p:pic>
              <p:nvPicPr>
                <p:cNvPr id="56" name="Picture 55" descr="Icon&#10;&#10;Description automatically generated">
                  <a:extLst>
                    <a:ext uri="{FF2B5EF4-FFF2-40B4-BE49-F238E27FC236}">
                      <a16:creationId xmlns:a16="http://schemas.microsoft.com/office/drawing/2014/main" id="{9B8A3E21-AF88-42C5-B464-9E61D9DF1505}"/>
                    </a:ext>
                  </a:extLst>
                </p:cNvPr>
                <p:cNvPicPr>
                  <a:picLocks noChangeAspect="1"/>
                </p:cNvPicPr>
                <p:nvPr/>
              </p:nvPicPr>
              <p:blipFill>
                <a:blip r:embed="rId3"/>
                <a:stretch>
                  <a:fillRect/>
                </a:stretch>
              </p:blipFill>
              <p:spPr>
                <a:xfrm>
                  <a:off x="6470615" y="4576018"/>
                  <a:ext cx="365760" cy="411480"/>
                </a:xfrm>
                <a:prstGeom prst="rect">
                  <a:avLst/>
                </a:prstGeom>
              </p:spPr>
            </p:pic>
          </p:grpSp>
          <p:grpSp>
            <p:nvGrpSpPr>
              <p:cNvPr id="47" name="Group 46">
                <a:extLst>
                  <a:ext uri="{FF2B5EF4-FFF2-40B4-BE49-F238E27FC236}">
                    <a16:creationId xmlns:a16="http://schemas.microsoft.com/office/drawing/2014/main" id="{58C738E2-263C-44E1-8846-0DA63AC0CBCA}"/>
                  </a:ext>
                </a:extLst>
              </p:cNvPr>
              <p:cNvGrpSpPr/>
              <p:nvPr/>
            </p:nvGrpSpPr>
            <p:grpSpPr>
              <a:xfrm>
                <a:off x="5876674" y="6233716"/>
                <a:ext cx="1259026" cy="827519"/>
                <a:chOff x="6143460" y="6906914"/>
                <a:chExt cx="1259026" cy="827519"/>
              </a:xfrm>
            </p:grpSpPr>
            <p:sp>
              <p:nvSpPr>
                <p:cNvPr id="53" name="TextBox 52">
                  <a:extLst>
                    <a:ext uri="{FF2B5EF4-FFF2-40B4-BE49-F238E27FC236}">
                      <a16:creationId xmlns:a16="http://schemas.microsoft.com/office/drawing/2014/main" id="{DB16AF9E-1CBB-433D-9672-D60A470B7793}"/>
                    </a:ext>
                  </a:extLst>
                </p:cNvPr>
                <p:cNvSpPr txBox="1"/>
                <p:nvPr/>
              </p:nvSpPr>
              <p:spPr bwMode="gray">
                <a:xfrm>
                  <a:off x="6143460" y="7365101"/>
                  <a:ext cx="1259026" cy="369332"/>
                </a:xfrm>
                <a:prstGeom prst="rect">
                  <a:avLst/>
                </a:prstGeom>
                <a:noFill/>
              </p:spPr>
              <p:txBody>
                <a:bodyPr wrap="square" lIns="0" tIns="0" rIns="0" bIns="0" rtlCol="0">
                  <a:spAutoFit/>
                </a:bodyPr>
                <a:lstStyle/>
                <a:p>
                  <a:pPr>
                    <a:spcBef>
                      <a:spcPts val="600"/>
                    </a:spcBef>
                  </a:pPr>
                  <a:r>
                    <a:rPr lang="en-US" sz="1200"/>
                    <a:t>Patient undergoes treatment</a:t>
                  </a:r>
                </a:p>
              </p:txBody>
            </p:sp>
            <p:pic>
              <p:nvPicPr>
                <p:cNvPr id="54" name="Picture 53" descr="Icon&#10;&#10;Description automatically generated">
                  <a:extLst>
                    <a:ext uri="{FF2B5EF4-FFF2-40B4-BE49-F238E27FC236}">
                      <a16:creationId xmlns:a16="http://schemas.microsoft.com/office/drawing/2014/main" id="{61A2781D-8B6F-4E2F-8357-A66F987FD18C}"/>
                    </a:ext>
                  </a:extLst>
                </p:cNvPr>
                <p:cNvPicPr>
                  <a:picLocks noChangeAspect="1"/>
                </p:cNvPicPr>
                <p:nvPr/>
              </p:nvPicPr>
              <p:blipFill>
                <a:blip r:embed="rId4"/>
                <a:stretch>
                  <a:fillRect/>
                </a:stretch>
              </p:blipFill>
              <p:spPr>
                <a:xfrm>
                  <a:off x="6470615" y="6906914"/>
                  <a:ext cx="365760" cy="411480"/>
                </a:xfrm>
                <a:prstGeom prst="rect">
                  <a:avLst/>
                </a:prstGeom>
              </p:spPr>
            </p:pic>
          </p:grpSp>
          <p:sp>
            <p:nvSpPr>
              <p:cNvPr id="48" name="TextBox 47">
                <a:extLst>
                  <a:ext uri="{FF2B5EF4-FFF2-40B4-BE49-F238E27FC236}">
                    <a16:creationId xmlns:a16="http://schemas.microsoft.com/office/drawing/2014/main" id="{BB9D0955-C3B7-48B6-ADE6-59200CA49E77}"/>
                  </a:ext>
                </a:extLst>
              </p:cNvPr>
              <p:cNvSpPr txBox="1"/>
              <p:nvPr/>
            </p:nvSpPr>
            <p:spPr bwMode="gray">
              <a:xfrm>
                <a:off x="1666082" y="5815968"/>
                <a:ext cx="1186243" cy="738664"/>
              </a:xfrm>
              <a:prstGeom prst="rect">
                <a:avLst/>
              </a:prstGeom>
              <a:noFill/>
            </p:spPr>
            <p:txBody>
              <a:bodyPr wrap="square" lIns="0" tIns="0" rIns="0" bIns="0" rtlCol="0">
                <a:spAutoFit/>
              </a:bodyPr>
              <a:lstStyle/>
              <a:p>
                <a:pPr>
                  <a:spcBef>
                    <a:spcPts val="600"/>
                  </a:spcBef>
                </a:pPr>
                <a:r>
                  <a:rPr lang="en-US" sz="1200"/>
                  <a:t>Patient meets with valve team to discuss treatment options</a:t>
                </a:r>
              </a:p>
            </p:txBody>
          </p:sp>
          <p:sp>
            <p:nvSpPr>
              <p:cNvPr id="49" name="Pentagon 31">
                <a:extLst>
                  <a:ext uri="{FF2B5EF4-FFF2-40B4-BE49-F238E27FC236}">
                    <a16:creationId xmlns:a16="http://schemas.microsoft.com/office/drawing/2014/main" id="{C4135418-61FF-40CF-AC3E-9B6FEB8E516E}"/>
                  </a:ext>
                </a:extLst>
              </p:cNvPr>
              <p:cNvSpPr/>
              <p:nvPr/>
            </p:nvSpPr>
            <p:spPr bwMode="gray">
              <a:xfrm flipV="1">
                <a:off x="1390772" y="4704815"/>
                <a:ext cx="5010912" cy="634667"/>
              </a:xfrm>
              <a:custGeom>
                <a:avLst/>
                <a:gdLst>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4" fmla="*/ 0 w 4157488"/>
                  <a:gd name="connsiteY4" fmla="*/ 658908 h 658908"/>
                  <a:gd name="connsiteX5" fmla="*/ 0 w 4157488"/>
                  <a:gd name="connsiteY5" fmla="*/ 0 h 658908"/>
                  <a:gd name="connsiteX0" fmla="*/ 0 w 4157488"/>
                  <a:gd name="connsiteY0" fmla="*/ 658908 h 750348"/>
                  <a:gd name="connsiteX1" fmla="*/ 0 w 4157488"/>
                  <a:gd name="connsiteY1" fmla="*/ 0 h 750348"/>
                  <a:gd name="connsiteX2" fmla="*/ 3828034 w 4157488"/>
                  <a:gd name="connsiteY2" fmla="*/ 0 h 750348"/>
                  <a:gd name="connsiteX3" fmla="*/ 4157488 w 4157488"/>
                  <a:gd name="connsiteY3" fmla="*/ 329454 h 750348"/>
                  <a:gd name="connsiteX4" fmla="*/ 3828034 w 4157488"/>
                  <a:gd name="connsiteY4" fmla="*/ 658908 h 750348"/>
                  <a:gd name="connsiteX5" fmla="*/ 91440 w 4157488"/>
                  <a:gd name="connsiteY5"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91440 w 4157488"/>
                  <a:gd name="connsiteY4"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3313785 w 4157488"/>
                  <a:gd name="connsiteY4" fmla="*/ 657260 h 750348"/>
                  <a:gd name="connsiteX5" fmla="*/ 91440 w 4157488"/>
                  <a:gd name="connsiteY5" fmla="*/ 750348 h 750348"/>
                  <a:gd name="connsiteX0" fmla="*/ 0 w 4157488"/>
                  <a:gd name="connsiteY0" fmla="*/ 0 h 679807"/>
                  <a:gd name="connsiteX1" fmla="*/ 3828034 w 4157488"/>
                  <a:gd name="connsiteY1" fmla="*/ 0 h 679807"/>
                  <a:gd name="connsiteX2" fmla="*/ 4157488 w 4157488"/>
                  <a:gd name="connsiteY2" fmla="*/ 329454 h 679807"/>
                  <a:gd name="connsiteX3" fmla="*/ 3828034 w 4157488"/>
                  <a:gd name="connsiteY3" fmla="*/ 658908 h 679807"/>
                  <a:gd name="connsiteX4" fmla="*/ 3313785 w 4157488"/>
                  <a:gd name="connsiteY4" fmla="*/ 657260 h 679807"/>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0" fmla="*/ 0 w 4157488"/>
                  <a:gd name="connsiteY0" fmla="*/ 0 h 329454"/>
                  <a:gd name="connsiteX1" fmla="*/ 3828034 w 4157488"/>
                  <a:gd name="connsiteY1" fmla="*/ 0 h 329454"/>
                  <a:gd name="connsiteX2" fmla="*/ 4157488 w 4157488"/>
                  <a:gd name="connsiteY2" fmla="*/ 329454 h 329454"/>
                </a:gdLst>
                <a:ahLst/>
                <a:cxnLst>
                  <a:cxn ang="0">
                    <a:pos x="connsiteX0" y="connsiteY0"/>
                  </a:cxn>
                  <a:cxn ang="0">
                    <a:pos x="connsiteX1" y="connsiteY1"/>
                  </a:cxn>
                  <a:cxn ang="0">
                    <a:pos x="connsiteX2" y="connsiteY2"/>
                  </a:cxn>
                </a:cxnLst>
                <a:rect l="l" t="t" r="r" b="b"/>
                <a:pathLst>
                  <a:path w="4157488" h="329454">
                    <a:moveTo>
                      <a:pt x="0" y="0"/>
                    </a:moveTo>
                    <a:lnTo>
                      <a:pt x="3828034" y="0"/>
                    </a:lnTo>
                    <a:lnTo>
                      <a:pt x="4157488" y="329454"/>
                    </a:lnTo>
                  </a:path>
                </a:pathLst>
              </a:custGeom>
              <a:noFill/>
              <a:ln w="25400">
                <a:solidFill>
                  <a:schemeClr val="accent6"/>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50" name="Pentagon 31">
                <a:extLst>
                  <a:ext uri="{FF2B5EF4-FFF2-40B4-BE49-F238E27FC236}">
                    <a16:creationId xmlns:a16="http://schemas.microsoft.com/office/drawing/2014/main" id="{14843C44-F664-467D-BC9C-D4BDDE4A9ED9}"/>
                  </a:ext>
                </a:extLst>
              </p:cNvPr>
              <p:cNvSpPr/>
              <p:nvPr/>
            </p:nvSpPr>
            <p:spPr bwMode="gray">
              <a:xfrm>
                <a:off x="1390772" y="5489439"/>
                <a:ext cx="5010912" cy="619311"/>
              </a:xfrm>
              <a:custGeom>
                <a:avLst/>
                <a:gdLst>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4" fmla="*/ 0 w 4157488"/>
                  <a:gd name="connsiteY4" fmla="*/ 658908 h 658908"/>
                  <a:gd name="connsiteX5" fmla="*/ 0 w 4157488"/>
                  <a:gd name="connsiteY5" fmla="*/ 0 h 658908"/>
                  <a:gd name="connsiteX0" fmla="*/ 0 w 4157488"/>
                  <a:gd name="connsiteY0" fmla="*/ 658908 h 750348"/>
                  <a:gd name="connsiteX1" fmla="*/ 0 w 4157488"/>
                  <a:gd name="connsiteY1" fmla="*/ 0 h 750348"/>
                  <a:gd name="connsiteX2" fmla="*/ 3828034 w 4157488"/>
                  <a:gd name="connsiteY2" fmla="*/ 0 h 750348"/>
                  <a:gd name="connsiteX3" fmla="*/ 4157488 w 4157488"/>
                  <a:gd name="connsiteY3" fmla="*/ 329454 h 750348"/>
                  <a:gd name="connsiteX4" fmla="*/ 3828034 w 4157488"/>
                  <a:gd name="connsiteY4" fmla="*/ 658908 h 750348"/>
                  <a:gd name="connsiteX5" fmla="*/ 91440 w 4157488"/>
                  <a:gd name="connsiteY5"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91440 w 4157488"/>
                  <a:gd name="connsiteY4"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3313785 w 4157488"/>
                  <a:gd name="connsiteY4" fmla="*/ 657260 h 750348"/>
                  <a:gd name="connsiteX5" fmla="*/ 91440 w 4157488"/>
                  <a:gd name="connsiteY5" fmla="*/ 750348 h 750348"/>
                  <a:gd name="connsiteX0" fmla="*/ 0 w 4157488"/>
                  <a:gd name="connsiteY0" fmla="*/ 0 h 679807"/>
                  <a:gd name="connsiteX1" fmla="*/ 3828034 w 4157488"/>
                  <a:gd name="connsiteY1" fmla="*/ 0 h 679807"/>
                  <a:gd name="connsiteX2" fmla="*/ 4157488 w 4157488"/>
                  <a:gd name="connsiteY2" fmla="*/ 329454 h 679807"/>
                  <a:gd name="connsiteX3" fmla="*/ 3828034 w 4157488"/>
                  <a:gd name="connsiteY3" fmla="*/ 658908 h 679807"/>
                  <a:gd name="connsiteX4" fmla="*/ 3313785 w 4157488"/>
                  <a:gd name="connsiteY4" fmla="*/ 657260 h 679807"/>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0" fmla="*/ 0 w 4157488"/>
                  <a:gd name="connsiteY0" fmla="*/ 0 h 329454"/>
                  <a:gd name="connsiteX1" fmla="*/ 3828034 w 4157488"/>
                  <a:gd name="connsiteY1" fmla="*/ 0 h 329454"/>
                  <a:gd name="connsiteX2" fmla="*/ 4157488 w 4157488"/>
                  <a:gd name="connsiteY2" fmla="*/ 329454 h 329454"/>
                </a:gdLst>
                <a:ahLst/>
                <a:cxnLst>
                  <a:cxn ang="0">
                    <a:pos x="connsiteX0" y="connsiteY0"/>
                  </a:cxn>
                  <a:cxn ang="0">
                    <a:pos x="connsiteX1" y="connsiteY1"/>
                  </a:cxn>
                  <a:cxn ang="0">
                    <a:pos x="connsiteX2" y="connsiteY2"/>
                  </a:cxn>
                </a:cxnLst>
                <a:rect l="l" t="t" r="r" b="b"/>
                <a:pathLst>
                  <a:path w="4157488" h="329454">
                    <a:moveTo>
                      <a:pt x="0" y="0"/>
                    </a:moveTo>
                    <a:lnTo>
                      <a:pt x="3828034" y="0"/>
                    </a:lnTo>
                    <a:lnTo>
                      <a:pt x="4157488" y="329454"/>
                    </a:lnTo>
                  </a:path>
                </a:pathLst>
              </a:custGeom>
              <a:noFill/>
              <a:ln w="25400">
                <a:solidFill>
                  <a:schemeClr val="accent6"/>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cxnSp>
            <p:nvCxnSpPr>
              <p:cNvPr id="51" name="Straight Connector 50">
                <a:extLst>
                  <a:ext uri="{FF2B5EF4-FFF2-40B4-BE49-F238E27FC236}">
                    <a16:creationId xmlns:a16="http://schemas.microsoft.com/office/drawing/2014/main" id="{16496E2B-8E77-4CDE-ADAC-F8BE30D4BB6C}"/>
                  </a:ext>
                </a:extLst>
              </p:cNvPr>
              <p:cNvCxnSpPr/>
              <p:nvPr/>
            </p:nvCxnSpPr>
            <p:spPr bwMode="gray">
              <a:xfrm flipV="1">
                <a:off x="4523230" y="5017164"/>
                <a:ext cx="0" cy="307563"/>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F0C7DAC-3EFD-402A-94C1-999ACBBF2C0C}"/>
                  </a:ext>
                </a:extLst>
              </p:cNvPr>
              <p:cNvSpPr txBox="1"/>
              <p:nvPr/>
            </p:nvSpPr>
            <p:spPr bwMode="gray">
              <a:xfrm>
                <a:off x="4490317" y="4258020"/>
                <a:ext cx="1259024" cy="738664"/>
              </a:xfrm>
              <a:prstGeom prst="rect">
                <a:avLst/>
              </a:prstGeom>
              <a:noFill/>
            </p:spPr>
            <p:txBody>
              <a:bodyPr wrap="square" lIns="0" tIns="0" rIns="0" bIns="0" rtlCol="0">
                <a:spAutoFit/>
              </a:bodyPr>
              <a:lstStyle/>
              <a:p>
                <a:pPr>
                  <a:spcBef>
                    <a:spcPts val="600"/>
                  </a:spcBef>
                </a:pPr>
                <a:r>
                  <a:rPr lang="en-US" sz="1200"/>
                  <a:t>Patient does not receive additional information before making a decision</a:t>
                </a:r>
              </a:p>
            </p:txBody>
          </p:sp>
        </p:grpSp>
        <p:sp>
          <p:nvSpPr>
            <p:cNvPr id="35" name="TextBox 34">
              <a:extLst>
                <a:ext uri="{FF2B5EF4-FFF2-40B4-BE49-F238E27FC236}">
                  <a16:creationId xmlns:a16="http://schemas.microsoft.com/office/drawing/2014/main" id="{8CECB157-F161-400C-BD68-B214A76C450D}"/>
                </a:ext>
              </a:extLst>
            </p:cNvPr>
            <p:cNvSpPr txBox="1"/>
            <p:nvPr/>
          </p:nvSpPr>
          <p:spPr bwMode="gray">
            <a:xfrm>
              <a:off x="609599" y="3664334"/>
              <a:ext cx="4769464" cy="184666"/>
            </a:xfrm>
            <a:prstGeom prst="rect">
              <a:avLst/>
            </a:prstGeom>
            <a:noFill/>
          </p:spPr>
          <p:txBody>
            <a:bodyPr wrap="square" lIns="0" tIns="0" rIns="0" bIns="0" rtlCol="0">
              <a:spAutoFit/>
            </a:bodyPr>
            <a:lstStyle/>
            <a:p>
              <a:pPr>
                <a:spcBef>
                  <a:spcPts val="600"/>
                </a:spcBef>
              </a:pPr>
              <a:r>
                <a:rPr lang="en-US" sz="1200" b="1"/>
                <a:t>Impact of peer educator on patient education</a:t>
              </a:r>
            </a:p>
          </p:txBody>
        </p:sp>
      </p:grpSp>
      <p:sp>
        <p:nvSpPr>
          <p:cNvPr id="59" name="Rectangle 58">
            <a:extLst>
              <a:ext uri="{FF2B5EF4-FFF2-40B4-BE49-F238E27FC236}">
                <a16:creationId xmlns:a16="http://schemas.microsoft.com/office/drawing/2014/main" id="{17ACBB7F-A6FA-4299-B72C-21E61DD48D30}"/>
              </a:ext>
            </a:extLst>
          </p:cNvPr>
          <p:cNvSpPr/>
          <p:nvPr/>
        </p:nvSpPr>
        <p:spPr bwMode="gray">
          <a:xfrm>
            <a:off x="459875" y="5523714"/>
            <a:ext cx="6857526" cy="3772578"/>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60" name="TextBox 59">
            <a:extLst>
              <a:ext uri="{FF2B5EF4-FFF2-40B4-BE49-F238E27FC236}">
                <a16:creationId xmlns:a16="http://schemas.microsoft.com/office/drawing/2014/main" id="{7883A91F-E409-454B-A387-202F4D26487F}"/>
              </a:ext>
            </a:extLst>
          </p:cNvPr>
          <p:cNvSpPr txBox="1"/>
          <p:nvPr/>
        </p:nvSpPr>
        <p:spPr bwMode="gray">
          <a:xfrm>
            <a:off x="576776" y="6201054"/>
            <a:ext cx="1043284" cy="430887"/>
          </a:xfrm>
          <a:prstGeom prst="rect">
            <a:avLst/>
          </a:prstGeom>
          <a:solidFill>
            <a:schemeClr val="bg2"/>
          </a:solidFill>
        </p:spPr>
        <p:txBody>
          <a:bodyPr wrap="square">
            <a:spAutoFit/>
          </a:bodyPr>
          <a:lstStyle/>
          <a:p>
            <a:pPr>
              <a:spcBef>
                <a:spcPts val="600"/>
              </a:spcBef>
            </a:pPr>
            <a:r>
              <a:rPr lang="en-US" sz="1100" b="1">
                <a:ea typeface="Calibri" panose="020F0502020204030204" pitchFamily="34" charset="0"/>
                <a:cs typeface="Times New Roman" panose="02020603050405020304" pitchFamily="18" charset="0"/>
              </a:rPr>
              <a:t>Without peer educator</a:t>
            </a:r>
          </a:p>
        </p:txBody>
      </p:sp>
      <p:sp>
        <p:nvSpPr>
          <p:cNvPr id="61" name="TextBox 60">
            <a:extLst>
              <a:ext uri="{FF2B5EF4-FFF2-40B4-BE49-F238E27FC236}">
                <a16:creationId xmlns:a16="http://schemas.microsoft.com/office/drawing/2014/main" id="{C465A14B-559D-4569-9F08-81EFAC091C81}"/>
              </a:ext>
            </a:extLst>
          </p:cNvPr>
          <p:cNvSpPr txBox="1"/>
          <p:nvPr/>
        </p:nvSpPr>
        <p:spPr bwMode="gray">
          <a:xfrm>
            <a:off x="576776" y="8201293"/>
            <a:ext cx="1043284" cy="430887"/>
          </a:xfrm>
          <a:prstGeom prst="rect">
            <a:avLst/>
          </a:prstGeom>
          <a:solidFill>
            <a:schemeClr val="bg2"/>
          </a:solidFill>
        </p:spPr>
        <p:txBody>
          <a:bodyPr wrap="square">
            <a:spAutoFit/>
          </a:bodyPr>
          <a:lstStyle/>
          <a:p>
            <a:pPr>
              <a:spcBef>
                <a:spcPts val="600"/>
              </a:spcBef>
            </a:pPr>
            <a:r>
              <a:rPr lang="en-US" sz="1100" b="1">
                <a:ea typeface="Calibri" panose="020F0502020204030204" pitchFamily="34" charset="0"/>
                <a:cs typeface="Times New Roman" panose="02020603050405020304" pitchFamily="18" charset="0"/>
              </a:rPr>
              <a:t>With peer educator</a:t>
            </a:r>
          </a:p>
        </p:txBody>
      </p:sp>
      <p:sp>
        <p:nvSpPr>
          <p:cNvPr id="62" name="TextBox 61">
            <a:extLst>
              <a:ext uri="{FF2B5EF4-FFF2-40B4-BE49-F238E27FC236}">
                <a16:creationId xmlns:a16="http://schemas.microsoft.com/office/drawing/2014/main" id="{0847156D-9C7A-436D-A973-AA70AC276BBD}"/>
              </a:ext>
            </a:extLst>
          </p:cNvPr>
          <p:cNvSpPr txBox="1"/>
          <p:nvPr/>
        </p:nvSpPr>
        <p:spPr bwMode="gray">
          <a:xfrm>
            <a:off x="576776" y="6198297"/>
            <a:ext cx="1043284" cy="430887"/>
          </a:xfrm>
          <a:prstGeom prst="rect">
            <a:avLst/>
          </a:prstGeom>
          <a:solidFill>
            <a:schemeClr val="bg2"/>
          </a:solidFill>
        </p:spPr>
        <p:txBody>
          <a:bodyPr wrap="square">
            <a:spAutoFit/>
          </a:bodyPr>
          <a:lstStyle/>
          <a:p>
            <a:pPr>
              <a:spcBef>
                <a:spcPts val="600"/>
              </a:spcBef>
            </a:pPr>
            <a:r>
              <a:rPr lang="en-US" sz="1100" b="1">
                <a:ea typeface="Calibri" panose="020F0502020204030204" pitchFamily="34" charset="0"/>
                <a:cs typeface="Times New Roman" panose="02020603050405020304" pitchFamily="18" charset="0"/>
              </a:rPr>
              <a:t>Without peer educator</a:t>
            </a:r>
          </a:p>
        </p:txBody>
      </p:sp>
      <p:sp>
        <p:nvSpPr>
          <p:cNvPr id="63" name="Text Placeholder 2">
            <a:extLst>
              <a:ext uri="{FF2B5EF4-FFF2-40B4-BE49-F238E27FC236}">
                <a16:creationId xmlns:a16="http://schemas.microsoft.com/office/drawing/2014/main" id="{775CE5CE-4FE7-424D-B182-9F75DB10C607}"/>
              </a:ext>
            </a:extLst>
          </p:cNvPr>
          <p:cNvSpPr txBox="1">
            <a:spLocks/>
          </p:cNvSpPr>
          <p:nvPr/>
        </p:nvSpPr>
        <p:spPr bwMode="gray">
          <a:xfrm>
            <a:off x="473272" y="1614550"/>
            <a:ext cx="5446601"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solidFill>
                  <a:schemeClr val="tx2">
                    <a:lumMod val="50000"/>
                  </a:schemeClr>
                </a:solidFill>
                <a:ea typeface="Calibri" panose="020F0502020204030204" pitchFamily="34" charset="0"/>
                <a:cs typeface="Arial" panose="020B0604020202020204" pitchFamily="34" charset="0"/>
              </a:rPr>
              <a:t>TACTIC IN ACTION</a:t>
            </a:r>
          </a:p>
        </p:txBody>
      </p:sp>
    </p:spTree>
    <p:extLst>
      <p:ext uri="{BB962C8B-B14F-4D97-AF65-F5344CB8AC3E}">
        <p14:creationId xmlns:p14="http://schemas.microsoft.com/office/powerpoint/2010/main" val="366261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242A3-FF56-445E-AA37-F1E2FE6112F8}"/>
              </a:ext>
            </a:extLst>
          </p:cNvPr>
          <p:cNvSpPr>
            <a:spLocks noGrp="1"/>
          </p:cNvSpPr>
          <p:nvPr>
            <p:ph type="body" sz="quarter" idx="13"/>
          </p:nvPr>
        </p:nvSpPr>
        <p:spPr>
          <a:xfrm>
            <a:off x="458899" y="959475"/>
            <a:ext cx="4122924" cy="138499"/>
          </a:xfrm>
        </p:spPr>
        <p:txBody>
          <a:bodyPr/>
          <a:lstStyle/>
          <a:p>
            <a:r>
              <a:rPr lang="en-US"/>
              <a:t>3. Instill a program culture of patient trust and engagement</a:t>
            </a:r>
          </a:p>
        </p:txBody>
      </p:sp>
      <p:sp>
        <p:nvSpPr>
          <p:cNvPr id="5" name="Text Placeholder 4">
            <a:extLst>
              <a:ext uri="{FF2B5EF4-FFF2-40B4-BE49-F238E27FC236}">
                <a16:creationId xmlns:a16="http://schemas.microsoft.com/office/drawing/2014/main" id="{2769FDB3-CB5F-42E1-9821-39F9F2FE72C7}"/>
              </a:ext>
            </a:extLst>
          </p:cNvPr>
          <p:cNvSpPr>
            <a:spLocks noGrp="1"/>
          </p:cNvSpPr>
          <p:nvPr>
            <p:ph type="body" sz="quarter" idx="28"/>
          </p:nvPr>
        </p:nvSpPr>
        <p:spPr>
          <a:xfrm>
            <a:off x="457198" y="9379034"/>
            <a:ext cx="3303886" cy="153888"/>
          </a:xfrm>
        </p:spPr>
        <p:txBody>
          <a:bodyPr/>
          <a:lstStyle/>
          <a:p>
            <a:r>
              <a:rPr lang="en-US" altLang="en-US">
                <a:latin typeface="Arial" panose="020B0604020202020204" pitchFamily="34" charset="0"/>
                <a:cs typeface="Arial" panose="020B0604020202020204" pitchFamily="34" charset="0"/>
              </a:rPr>
              <a:t>Clearer understanding is associated with better-quality discussions, increased patient satisfaction, and decreased nuance about treatment options. </a:t>
            </a:r>
          </a:p>
        </p:txBody>
      </p:sp>
      <p:sp>
        <p:nvSpPr>
          <p:cNvPr id="7" name="Text Placeholder 4">
            <a:extLst>
              <a:ext uri="{FF2B5EF4-FFF2-40B4-BE49-F238E27FC236}">
                <a16:creationId xmlns:a16="http://schemas.microsoft.com/office/drawing/2014/main" id="{5D15D7FB-D57F-4E93-8CBA-40850F4D0B27}"/>
              </a:ext>
            </a:extLst>
          </p:cNvPr>
          <p:cNvSpPr>
            <a:spLocks noGrp="1"/>
          </p:cNvSpPr>
          <p:nvPr>
            <p:ph type="body" sz="quarter" idx="27"/>
          </p:nvPr>
        </p:nvSpPr>
        <p:spPr>
          <a:xfrm>
            <a:off x="4614797" y="9375951"/>
            <a:ext cx="2763519" cy="230832"/>
          </a:xfrm>
        </p:spPr>
        <p:txBody>
          <a:bodyPr/>
          <a:lstStyle/>
          <a:p>
            <a:r>
              <a:rPr lang="en-US"/>
              <a:t>Source: Source: American College of Cardiology, “Feature | Aortic Stenosis: Challenges for Shared Decision-Making”, </a:t>
            </a:r>
            <a:r>
              <a:rPr lang="en-US" i="1"/>
              <a:t>Cardiology Magazine</a:t>
            </a:r>
            <a:r>
              <a:rPr lang="en-US"/>
              <a:t>, 2021; Advisory Board interviews and analysis. </a:t>
            </a:r>
          </a:p>
          <a:p>
            <a:endParaRPr lang="en-US"/>
          </a:p>
        </p:txBody>
      </p:sp>
      <p:sp>
        <p:nvSpPr>
          <p:cNvPr id="14" name="TextBox 13">
            <a:extLst>
              <a:ext uri="{FF2B5EF4-FFF2-40B4-BE49-F238E27FC236}">
                <a16:creationId xmlns:a16="http://schemas.microsoft.com/office/drawing/2014/main" id="{22F48418-0844-43EF-8754-FD28706706CC}"/>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grpSp>
        <p:nvGrpSpPr>
          <p:cNvPr id="6" name="Group 5">
            <a:extLst>
              <a:ext uri="{FF2B5EF4-FFF2-40B4-BE49-F238E27FC236}">
                <a16:creationId xmlns:a16="http://schemas.microsoft.com/office/drawing/2014/main" id="{1EE62C4B-6D4D-4D7D-8BDF-CE55FE7BB395}"/>
              </a:ext>
            </a:extLst>
          </p:cNvPr>
          <p:cNvGrpSpPr/>
          <p:nvPr/>
        </p:nvGrpSpPr>
        <p:grpSpPr>
          <a:xfrm>
            <a:off x="381654" y="6620241"/>
            <a:ext cx="5614903" cy="1219951"/>
            <a:chOff x="365124" y="4044006"/>
            <a:chExt cx="5614903" cy="1219951"/>
          </a:xfrm>
        </p:grpSpPr>
        <p:sp>
          <p:nvSpPr>
            <p:cNvPr id="20" name="Text Placeholder 4">
              <a:extLst>
                <a:ext uri="{FF2B5EF4-FFF2-40B4-BE49-F238E27FC236}">
                  <a16:creationId xmlns:a16="http://schemas.microsoft.com/office/drawing/2014/main" id="{0C166F2E-79E3-4176-A8EA-02EB3DAC5343}"/>
                </a:ext>
              </a:extLst>
            </p:cNvPr>
            <p:cNvSpPr txBox="1">
              <a:spLocks/>
            </p:cNvSpPr>
            <p:nvPr/>
          </p:nvSpPr>
          <p:spPr bwMode="gray">
            <a:xfrm>
              <a:off x="365124" y="4328636"/>
              <a:ext cx="5574734" cy="935321"/>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lvl="1">
                <a:lnSpc>
                  <a:spcPct val="130000"/>
                </a:lnSpc>
              </a:pPr>
              <a:r>
                <a:rPr lang="en-US" sz="1200" dirty="0">
                  <a:effectLst/>
                  <a:ea typeface="Calibri" panose="020F0502020204030204" pitchFamily="34" charset="0"/>
                  <a:cs typeface="Arial" panose="020B0604020202020204" pitchFamily="34" charset="0"/>
                </a:rPr>
                <a:t>Decisions aids are helpful tools for enabling SDM. Providers can use decision aids to educate patients about available treatment options and help them evaluate the benefits and drawbacks of options based on their needs and  preferences.</a:t>
              </a:r>
              <a:endParaRPr lang="en-US" sz="1200" dirty="0"/>
            </a:p>
          </p:txBody>
        </p:sp>
        <p:sp>
          <p:nvSpPr>
            <p:cNvPr id="2" name="Rectangle 1">
              <a:extLst>
                <a:ext uri="{FF2B5EF4-FFF2-40B4-BE49-F238E27FC236}">
                  <a16:creationId xmlns:a16="http://schemas.microsoft.com/office/drawing/2014/main" id="{AC071754-689D-4509-8E62-8FE436B032D6}"/>
                </a:ext>
              </a:extLst>
            </p:cNvPr>
            <p:cNvSpPr/>
            <p:nvPr/>
          </p:nvSpPr>
          <p:spPr>
            <a:xfrm>
              <a:off x="384373" y="4044006"/>
              <a:ext cx="5595654" cy="276999"/>
            </a:xfrm>
            <a:prstGeom prst="rect">
              <a:avLst/>
            </a:prstGeom>
          </p:spPr>
          <p:txBody>
            <a:bodyPr wrap="square">
              <a:spAutoFit/>
            </a:bodyPr>
            <a:lstStyle/>
            <a:p>
              <a:r>
                <a:rPr lang="en-US" sz="1200" b="1"/>
                <a:t>Leverage decision aids to execute SDM</a:t>
              </a:r>
            </a:p>
          </p:txBody>
        </p:sp>
      </p:grpSp>
      <p:sp>
        <p:nvSpPr>
          <p:cNvPr id="21" name="Text Placeholder 4">
            <a:extLst>
              <a:ext uri="{FF2B5EF4-FFF2-40B4-BE49-F238E27FC236}">
                <a16:creationId xmlns:a16="http://schemas.microsoft.com/office/drawing/2014/main" id="{40D0F0C5-10C7-4F56-8189-B815E4B488CD}"/>
              </a:ext>
            </a:extLst>
          </p:cNvPr>
          <p:cNvSpPr txBox="1">
            <a:spLocks/>
          </p:cNvSpPr>
          <p:nvPr/>
        </p:nvSpPr>
        <p:spPr bwMode="gray">
          <a:xfrm>
            <a:off x="458900" y="1647825"/>
            <a:ext cx="5446600"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b="1"/>
              <a:t>2. Practice shared decision making (SDM) to foster patient engagement</a:t>
            </a:r>
            <a:endParaRPr lang="en-US"/>
          </a:p>
        </p:txBody>
      </p:sp>
      <p:sp>
        <p:nvSpPr>
          <p:cNvPr id="4" name="Rectangle 3">
            <a:extLst>
              <a:ext uri="{FF2B5EF4-FFF2-40B4-BE49-F238E27FC236}">
                <a16:creationId xmlns:a16="http://schemas.microsoft.com/office/drawing/2014/main" id="{EF845F73-4BE1-4D65-BCC1-1BA960781F5A}"/>
              </a:ext>
            </a:extLst>
          </p:cNvPr>
          <p:cNvSpPr/>
          <p:nvPr/>
        </p:nvSpPr>
        <p:spPr>
          <a:xfrm>
            <a:off x="473729" y="1933793"/>
            <a:ext cx="5431772" cy="1895584"/>
          </a:xfrm>
          <a:prstGeom prst="rect">
            <a:avLst/>
          </a:prstGeom>
        </p:spPr>
        <p:txBody>
          <a:bodyPr vert="horz" wrap="square" lIns="0" tIns="0" rIns="0" bIns="0" rtlCol="0" anchor="t">
            <a:spAutoFit/>
          </a:bodyPr>
          <a:lstStyle/>
          <a:p>
            <a:pPr>
              <a:lnSpc>
                <a:spcPct val="130000"/>
              </a:lnSpc>
              <a:spcBef>
                <a:spcPts val="1200"/>
              </a:spcBef>
              <a:buClr>
                <a:schemeClr val="accent6"/>
              </a:buClr>
            </a:pPr>
            <a:r>
              <a:rPr lang="en-US" sz="1200" dirty="0">
                <a:effectLst/>
                <a:ea typeface="Calibri" panose="020F0502020204030204" pitchFamily="34" charset="0"/>
                <a:cs typeface="Arial" panose="020B0604020202020204" pitchFamily="34" charset="0"/>
              </a:rPr>
              <a:t>When determining the appropriate course of treatment for valve disease, providers must consider clinical evidence that balances risks and expected outcomes with patient preferences and values. Programs can do this by implementing shared decision making. Involving patients, caregivers, and families in treatment decisions builds trust within the encounter while helping patients maintain a degree of control over their care. This </a:t>
            </a:r>
            <a:r>
              <a:rPr lang="en-US" sz="1200" dirty="0">
                <a:ea typeface="Calibri" panose="020F0502020204030204" pitchFamily="34" charset="0"/>
                <a:cs typeface="Arial" panose="020B0604020202020204" pitchFamily="34" charset="0"/>
              </a:rPr>
              <a:t>collaboration</a:t>
            </a:r>
            <a:r>
              <a:rPr lang="en-US" sz="1200" dirty="0">
                <a:effectLst/>
                <a:ea typeface="Calibri" panose="020F0502020204030204" pitchFamily="34" charset="0"/>
                <a:cs typeface="Arial" panose="020B0604020202020204" pitchFamily="34" charset="0"/>
              </a:rPr>
              <a:t> promotes patient engagement and is associated with greater identification of preventable complications and improved adherence to the care plan.</a:t>
            </a:r>
          </a:p>
        </p:txBody>
      </p:sp>
      <p:sp>
        <p:nvSpPr>
          <p:cNvPr id="15" name="Rectangle 14">
            <a:extLst>
              <a:ext uri="{FF2B5EF4-FFF2-40B4-BE49-F238E27FC236}">
                <a16:creationId xmlns:a16="http://schemas.microsoft.com/office/drawing/2014/main" id="{4B829CD2-CE3C-491A-B1A7-053B982465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6" name="Footer Placeholder 2">
            <a:extLst>
              <a:ext uri="{FF2B5EF4-FFF2-40B4-BE49-F238E27FC236}">
                <a16:creationId xmlns:a16="http://schemas.microsoft.com/office/drawing/2014/main" id="{E8680777-7873-405A-A55A-EC830AA438F2}"/>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17" name="TextBox 16">
            <a:extLst>
              <a:ext uri="{FF2B5EF4-FFF2-40B4-BE49-F238E27FC236}">
                <a16:creationId xmlns:a16="http://schemas.microsoft.com/office/drawing/2014/main" id="{94F018C3-88F0-4189-9F5E-C43559D52446}"/>
              </a:ext>
            </a:extLst>
          </p:cNvPr>
          <p:cNvSpPr txBox="1"/>
          <p:nvPr/>
        </p:nvSpPr>
        <p:spPr bwMode="gray">
          <a:xfrm>
            <a:off x="782934" y="8316977"/>
            <a:ext cx="5956300" cy="787588"/>
          </a:xfrm>
          <a:prstGeom prst="rect">
            <a:avLst/>
          </a:prstGeom>
          <a:noFill/>
        </p:spPr>
        <p:txBody>
          <a:bodyPr wrap="square">
            <a:spAutoFit/>
          </a:bodyPr>
          <a:lstStyle/>
          <a:p>
            <a:pPr marL="228600" marR="0" lvl="0" indent="-228600">
              <a:lnSpc>
                <a:spcPct val="130000"/>
              </a:lnSpc>
              <a:spcBef>
                <a:spcPts val="0"/>
              </a:spcBef>
              <a:spcAft>
                <a:spcPts val="0"/>
              </a:spcAft>
              <a:buClr>
                <a:schemeClr val="accent6"/>
              </a:buClr>
              <a:buFont typeface="+mj-lt"/>
              <a:buAutoNum type="arabicPeriod"/>
            </a:pPr>
            <a:r>
              <a:rPr lang="en-US" sz="1200">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ACC </a:t>
            </a:r>
            <a:r>
              <a:rPr lang="en-US" sz="1200" err="1">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Cardiosmart</a:t>
            </a:r>
            <a:r>
              <a:rPr lang="en-US" sz="1200">
                <a:effectLst/>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Decision Aids</a:t>
            </a:r>
            <a:r>
              <a:rPr lang="en-US" sz="1200">
                <a:effectLst/>
                <a:ea typeface="Calibri" panose="020F0502020204030204" pitchFamily="34" charset="0"/>
                <a:cs typeface="Arial" panose="020B0604020202020204" pitchFamily="34" charset="0"/>
              </a:rPr>
              <a:t> (available in English, Spanish, French)</a:t>
            </a:r>
          </a:p>
          <a:p>
            <a:pPr marL="228600" marR="0" lvl="0" indent="-228600">
              <a:lnSpc>
                <a:spcPct val="130000"/>
              </a:lnSpc>
              <a:spcBef>
                <a:spcPts val="0"/>
              </a:spcBef>
              <a:spcAft>
                <a:spcPts val="0"/>
              </a:spcAft>
              <a:buClr>
                <a:schemeClr val="accent6"/>
              </a:buClr>
              <a:buFont typeface="+mj-lt"/>
              <a:buAutoNum type="arabicPeriod"/>
            </a:pPr>
            <a:r>
              <a:rPr lang="en-US" sz="1200">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PCORI-Sponsored Decision Aid</a:t>
            </a:r>
            <a:endParaRPr lang="en-US" sz="1200">
              <a:effectLst/>
              <a:ea typeface="Calibri" panose="020F0502020204030204" pitchFamily="34" charset="0"/>
              <a:cs typeface="Arial" panose="020B0604020202020204" pitchFamily="34" charset="0"/>
            </a:endParaRPr>
          </a:p>
          <a:p>
            <a:pPr marL="228600" marR="0" lvl="0" indent="-228600">
              <a:lnSpc>
                <a:spcPct val="130000"/>
              </a:lnSpc>
              <a:spcBef>
                <a:spcPts val="0"/>
              </a:spcBef>
              <a:spcAft>
                <a:spcPts val="0"/>
              </a:spcAft>
              <a:buClr>
                <a:schemeClr val="accent6"/>
              </a:buClr>
              <a:buFont typeface="+mj-lt"/>
              <a:buAutoNum type="arabicPeriod"/>
            </a:pPr>
            <a:r>
              <a:rPr lang="en-US" sz="1200" err="1">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MAGICapp</a:t>
            </a:r>
            <a:r>
              <a:rPr lang="en-US" sz="1200">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(BMJ </a:t>
            </a:r>
            <a:r>
              <a:rPr lang="en-US" sz="1200" err="1">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Rapidrecs</a:t>
            </a:r>
            <a:r>
              <a:rPr lang="en-US" sz="1200">
                <a:effectLst/>
                <a:ea typeface="Calibri" panose="020F050202020403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49E4725-1DA1-4252-B7A8-AA56CBD78F9D}"/>
              </a:ext>
            </a:extLst>
          </p:cNvPr>
          <p:cNvSpPr txBox="1"/>
          <p:nvPr/>
        </p:nvSpPr>
        <p:spPr bwMode="gray">
          <a:xfrm>
            <a:off x="944405" y="8000771"/>
            <a:ext cx="5574733" cy="275653"/>
          </a:xfrm>
          <a:prstGeom prst="rect">
            <a:avLst/>
          </a:prstGeom>
          <a:noFill/>
        </p:spPr>
        <p:txBody>
          <a:bodyPr wrap="square">
            <a:spAutoFit/>
          </a:bodyPr>
          <a:lstStyle/>
          <a:p>
            <a:pPr marL="0" marR="0">
              <a:lnSpc>
                <a:spcPct val="107000"/>
              </a:lnSpc>
              <a:spcBef>
                <a:spcPts val="0"/>
              </a:spcBef>
              <a:spcAft>
                <a:spcPts val="0"/>
              </a:spcAft>
            </a:pPr>
            <a:r>
              <a:rPr lang="en-US" sz="1200" b="1">
                <a:solidFill>
                  <a:schemeClr val="accent5"/>
                </a:solidFill>
                <a:ea typeface="Calibri" panose="020F0502020204030204" pitchFamily="34" charset="0"/>
                <a:cs typeface="Arial" panose="020B0604020202020204" pitchFamily="34" charset="0"/>
              </a:rPr>
              <a:t>P</a:t>
            </a:r>
            <a:r>
              <a:rPr lang="en-US" sz="1200" b="1">
                <a:solidFill>
                  <a:schemeClr val="accent5"/>
                </a:solidFill>
                <a:effectLst/>
                <a:ea typeface="Calibri" panose="020F0502020204030204" pitchFamily="34" charset="0"/>
                <a:cs typeface="Arial" panose="020B0604020202020204" pitchFamily="34" charset="0"/>
              </a:rPr>
              <a:t>ublicly available decisions aids for patients with AS</a:t>
            </a:r>
          </a:p>
        </p:txBody>
      </p:sp>
      <p:grpSp>
        <p:nvGrpSpPr>
          <p:cNvPr id="11" name="Group 10">
            <a:extLst>
              <a:ext uri="{FF2B5EF4-FFF2-40B4-BE49-F238E27FC236}">
                <a16:creationId xmlns:a16="http://schemas.microsoft.com/office/drawing/2014/main" id="{16B1581F-FC37-44A1-A13F-6F16D805B27E}"/>
              </a:ext>
            </a:extLst>
          </p:cNvPr>
          <p:cNvGrpSpPr/>
          <p:nvPr/>
        </p:nvGrpSpPr>
        <p:grpSpPr>
          <a:xfrm>
            <a:off x="205609" y="3903085"/>
            <a:ext cx="6533625" cy="2498266"/>
            <a:chOff x="280902" y="3887966"/>
            <a:chExt cx="6533625" cy="2498266"/>
          </a:xfrm>
        </p:grpSpPr>
        <p:sp>
          <p:nvSpPr>
            <p:cNvPr id="22" name="Text Box 2">
              <a:extLst>
                <a:ext uri="{FF2B5EF4-FFF2-40B4-BE49-F238E27FC236}">
                  <a16:creationId xmlns:a16="http://schemas.microsoft.com/office/drawing/2014/main" id="{6F4320E7-F48C-48F8-8291-224B417F67AA}"/>
                </a:ext>
              </a:extLst>
            </p:cNvPr>
            <p:cNvSpPr txBox="1">
              <a:spLocks noChangeArrowheads="1"/>
            </p:cNvSpPr>
            <p:nvPr/>
          </p:nvSpPr>
          <p:spPr bwMode="auto">
            <a:xfrm>
              <a:off x="957873" y="5214734"/>
              <a:ext cx="5606423" cy="936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ctr" latinLnBrk="0" hangingPunct="0">
                <a:lnSpc>
                  <a:spcPct val="100000"/>
                </a:lnSpc>
                <a:spcBef>
                  <a:spcPct val="0"/>
                </a:spcBef>
                <a:spcAft>
                  <a:spcPct val="0"/>
                </a:spcAft>
                <a:buClrTx/>
                <a:buSzTx/>
                <a:buFontTx/>
                <a:buNone/>
                <a:tabLst/>
              </a:pPr>
              <a:r>
                <a:rPr lang="en-US" altLang="en-US" sz="2800">
                  <a:solidFill>
                    <a:schemeClr val="accent6"/>
                  </a:solidFill>
                  <a:latin typeface="+mj-lt"/>
                  <a:ea typeface="Calibri" panose="020F0502020204030204" pitchFamily="34" charset="0"/>
                  <a:cs typeface="Arial" panose="020B0604020202020204" pitchFamily="34" charset="0"/>
                </a:rPr>
                <a:t>65</a:t>
              </a:r>
              <a:r>
                <a:rPr kumimoji="0" lang="en-US" altLang="en-US" sz="2800" b="0" i="0" u="none" strike="noStrike" cap="none" normalizeH="0" baseline="0">
                  <a:ln>
                    <a:noFill/>
                  </a:ln>
                  <a:solidFill>
                    <a:schemeClr val="accent6"/>
                  </a:solidFill>
                  <a:effectLst/>
                  <a:latin typeface="+mj-lt"/>
                  <a:ea typeface="Calibri" panose="020F0502020204030204" pitchFamily="34" charset="0"/>
                  <a:cs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pPr>
              <a:r>
                <a:rPr lang="en-US" altLang="en-US" sz="1200">
                  <a:latin typeface="Arial" panose="020B0604020202020204" pitchFamily="34" charset="0"/>
                  <a:cs typeface="Arial" panose="020B0604020202020204" pitchFamily="34" charset="0"/>
                </a:rPr>
                <a:t>Of interventional and non-interventional cardiologists report that these resources would help patients have a clearer understanding of the risks and benefits of different treatment options</a:t>
              </a:r>
              <a:r>
                <a:rPr lang="en-US" altLang="en-US" sz="1200" baseline="30000">
                  <a:latin typeface="Arial" panose="020B0604020202020204" pitchFamily="34" charset="0"/>
                  <a:cs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CC4E1378-5B83-4E65-86CE-DD4DF7BBFC4B}"/>
                </a:ext>
              </a:extLst>
            </p:cNvPr>
            <p:cNvSpPr txBox="1"/>
            <p:nvPr/>
          </p:nvSpPr>
          <p:spPr bwMode="gray">
            <a:xfrm>
              <a:off x="957872" y="4199347"/>
              <a:ext cx="5451993" cy="892552"/>
            </a:xfrm>
            <a:prstGeom prst="rect">
              <a:avLst/>
            </a:prstGeom>
            <a:noFill/>
          </p:spPr>
          <p:txBody>
            <a:bodyPr wrap="square">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accent6"/>
                  </a:solidFill>
                  <a:effectLst/>
                  <a:latin typeface="+mj-lt"/>
                  <a:ea typeface="Calibri" panose="020F0502020204030204" pitchFamily="34" charset="0"/>
                  <a:cs typeface="Calibri" panose="020F0502020204030204" pitchFamily="34" charset="0"/>
                </a:rPr>
                <a:t>53% </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ea typeface="Calibri" panose="020F0502020204030204" pitchFamily="34" charset="0"/>
                  <a:cs typeface="Calibri" panose="020F0502020204030204" pitchFamily="34" charset="0"/>
                </a:rPr>
                <a:t>Of </a:t>
              </a:r>
              <a:r>
                <a:rPr lang="en-US" altLang="en-US" sz="1200">
                  <a:ea typeface="Calibri" panose="020F0502020204030204" pitchFamily="34" charset="0"/>
                  <a:cs typeface="Calibri" panose="020F0502020204030204" pitchFamily="34" charset="0"/>
                </a:rPr>
                <a:t>interventional and non-interventional cardiologists think patient decision aids and a list of prepared questions pre-appointment would be valuable</a:t>
              </a:r>
            </a:p>
          </p:txBody>
        </p:sp>
        <p:sp>
          <p:nvSpPr>
            <p:cNvPr id="24" name="Rectangle 23">
              <a:extLst>
                <a:ext uri="{FF2B5EF4-FFF2-40B4-BE49-F238E27FC236}">
                  <a16:creationId xmlns:a16="http://schemas.microsoft.com/office/drawing/2014/main" id="{86466ADD-BCD8-48F9-9F88-C1245DC04223}"/>
                </a:ext>
              </a:extLst>
            </p:cNvPr>
            <p:cNvSpPr/>
            <p:nvPr/>
          </p:nvSpPr>
          <p:spPr bwMode="gray">
            <a:xfrm>
              <a:off x="591280" y="4060434"/>
              <a:ext cx="6223247" cy="2325798"/>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27" name="Rectangle 2">
              <a:extLst>
                <a:ext uri="{FF2B5EF4-FFF2-40B4-BE49-F238E27FC236}">
                  <a16:creationId xmlns:a16="http://schemas.microsoft.com/office/drawing/2014/main" id="{83DD51BF-5C16-4549-80AC-43E196197909}"/>
                </a:ext>
              </a:extLst>
            </p:cNvPr>
            <p:cNvSpPr>
              <a:spLocks noChangeArrowheads="1"/>
            </p:cNvSpPr>
            <p:nvPr/>
          </p:nvSpPr>
          <p:spPr bwMode="auto">
            <a:xfrm>
              <a:off x="280902" y="3887966"/>
              <a:ext cx="2010136" cy="30745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tabLst/>
              </a:pPr>
              <a:r>
                <a:rPr lang="en-US" altLang="en-US" sz="1200"/>
                <a:t>           DATA SPOTLIGHT</a:t>
              </a:r>
              <a:endParaRPr kumimoji="0" lang="en-US" altLang="en-US" sz="1200" b="0" i="0" u="none" strike="noStrike" cap="none" normalizeH="0" baseline="0">
                <a:ln>
                  <a:noFill/>
                </a:ln>
                <a:solidFill>
                  <a:schemeClr val="tx1"/>
                </a:solidFill>
                <a:effectLst/>
              </a:endParaRPr>
            </a:p>
          </p:txBody>
        </p:sp>
        <p:pic>
          <p:nvPicPr>
            <p:cNvPr id="28" name="Picture 27" descr="Icon&#10;&#10;Description automatically generated">
              <a:extLst>
                <a:ext uri="{FF2B5EF4-FFF2-40B4-BE49-F238E27FC236}">
                  <a16:creationId xmlns:a16="http://schemas.microsoft.com/office/drawing/2014/main" id="{13000AEC-08D3-4EC1-8AC7-DEDDF98D0123}"/>
                </a:ext>
              </a:extLst>
            </p:cNvPr>
            <p:cNvPicPr>
              <a:picLocks noChangeAspect="1"/>
            </p:cNvPicPr>
            <p:nvPr/>
          </p:nvPicPr>
          <p:blipFill>
            <a:blip r:embed="rId5"/>
            <a:stretch>
              <a:fillRect/>
            </a:stretch>
          </p:blipFill>
          <p:spPr>
            <a:xfrm>
              <a:off x="526733" y="3911480"/>
              <a:ext cx="342901" cy="342901"/>
            </a:xfrm>
            <a:prstGeom prst="rect">
              <a:avLst/>
            </a:prstGeom>
          </p:spPr>
        </p:pic>
      </p:grpSp>
      <p:pic>
        <p:nvPicPr>
          <p:cNvPr id="29" name="Picture 28" descr="Icon&#10;&#10;Description automatically generated">
            <a:extLst>
              <a:ext uri="{FF2B5EF4-FFF2-40B4-BE49-F238E27FC236}">
                <a16:creationId xmlns:a16="http://schemas.microsoft.com/office/drawing/2014/main" id="{92940B53-57C0-4C9B-A385-8D3D0F1E0D7C}"/>
              </a:ext>
            </a:extLst>
          </p:cNvPr>
          <p:cNvPicPr>
            <a:picLocks noChangeAspect="1"/>
          </p:cNvPicPr>
          <p:nvPr/>
        </p:nvPicPr>
        <p:blipFill>
          <a:blip r:embed="rId6"/>
          <a:stretch>
            <a:fillRect/>
          </a:stretch>
        </p:blipFill>
        <p:spPr>
          <a:xfrm>
            <a:off x="487195" y="7965564"/>
            <a:ext cx="470677" cy="373295"/>
          </a:xfrm>
          <a:prstGeom prst="rect">
            <a:avLst/>
          </a:prstGeom>
        </p:spPr>
      </p:pic>
    </p:spTree>
    <p:extLst>
      <p:ext uri="{BB962C8B-B14F-4D97-AF65-F5344CB8AC3E}">
        <p14:creationId xmlns:p14="http://schemas.microsoft.com/office/powerpoint/2010/main" val="729141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9A4EDEF-C073-4E6F-9B14-ADBB0C4C029C}"/>
              </a:ext>
            </a:extLst>
          </p:cNvPr>
          <p:cNvSpPr/>
          <p:nvPr/>
        </p:nvSpPr>
        <p:spPr bwMode="gray">
          <a:xfrm>
            <a:off x="534647" y="7045372"/>
            <a:ext cx="526473" cy="46378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 name="Text Placeholder 2">
            <a:extLst>
              <a:ext uri="{FF2B5EF4-FFF2-40B4-BE49-F238E27FC236}">
                <a16:creationId xmlns:a16="http://schemas.microsoft.com/office/drawing/2014/main" id="{727242A3-FF56-445E-AA37-F1E2FE6112F8}"/>
              </a:ext>
            </a:extLst>
          </p:cNvPr>
          <p:cNvSpPr>
            <a:spLocks noGrp="1"/>
          </p:cNvSpPr>
          <p:nvPr>
            <p:ph type="body" sz="quarter" idx="13"/>
          </p:nvPr>
        </p:nvSpPr>
        <p:spPr>
          <a:xfrm>
            <a:off x="458899" y="959475"/>
            <a:ext cx="4122924" cy="138499"/>
          </a:xfrm>
        </p:spPr>
        <p:txBody>
          <a:bodyPr/>
          <a:lstStyle/>
          <a:p>
            <a:r>
              <a:rPr lang="en-US"/>
              <a:t>3. Instill a program culture of patient trust and engagement</a:t>
            </a:r>
          </a:p>
        </p:txBody>
      </p:sp>
      <p:sp>
        <p:nvSpPr>
          <p:cNvPr id="7" name="Text Placeholder 4">
            <a:extLst>
              <a:ext uri="{FF2B5EF4-FFF2-40B4-BE49-F238E27FC236}">
                <a16:creationId xmlns:a16="http://schemas.microsoft.com/office/drawing/2014/main" id="{5D15D7FB-D57F-4E93-8CBA-40850F4D0B27}"/>
              </a:ext>
            </a:extLst>
          </p:cNvPr>
          <p:cNvSpPr>
            <a:spLocks noGrp="1"/>
          </p:cNvSpPr>
          <p:nvPr>
            <p:ph type="body" sz="quarter" idx="27"/>
          </p:nvPr>
        </p:nvSpPr>
        <p:spPr>
          <a:xfrm>
            <a:off x="3886200" y="9369282"/>
            <a:ext cx="3435699" cy="230832"/>
          </a:xfrm>
        </p:spPr>
        <p:txBody>
          <a:bodyPr/>
          <a:lstStyle/>
          <a:p>
            <a:r>
              <a:rPr lang="en-US"/>
              <a:t>Source: Johnson et al., “Racial Diversity Among American Cardiologists: Implications for the Past, Present and Future”, </a:t>
            </a:r>
            <a:r>
              <a:rPr lang="en-US" i="1"/>
              <a:t>Circulation</a:t>
            </a:r>
            <a:r>
              <a:rPr lang="en-US"/>
              <a:t>, 2021; </a:t>
            </a:r>
            <a:r>
              <a:rPr lang="en-US" err="1"/>
              <a:t>Huerto</a:t>
            </a:r>
            <a:r>
              <a:rPr lang="en-US"/>
              <a:t>, R., “Minority Patients Benefit From Having Minority Doctors, But That’s a Hard Match to Make”, </a:t>
            </a:r>
            <a:r>
              <a:rPr lang="en-US" i="1"/>
              <a:t>University of Michigan Health Lab Rounds</a:t>
            </a:r>
            <a:r>
              <a:rPr lang="en-US"/>
              <a:t>, 2020; Advisory Board interviews and analysis.</a:t>
            </a:r>
          </a:p>
        </p:txBody>
      </p:sp>
      <p:sp>
        <p:nvSpPr>
          <p:cNvPr id="14" name="TextBox 13">
            <a:extLst>
              <a:ext uri="{FF2B5EF4-FFF2-40B4-BE49-F238E27FC236}">
                <a16:creationId xmlns:a16="http://schemas.microsoft.com/office/drawing/2014/main" id="{22F48418-0844-43EF-8754-FD28706706CC}"/>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21" name="Text Placeholder 4">
            <a:extLst>
              <a:ext uri="{FF2B5EF4-FFF2-40B4-BE49-F238E27FC236}">
                <a16:creationId xmlns:a16="http://schemas.microsoft.com/office/drawing/2014/main" id="{40D0F0C5-10C7-4F56-8189-B815E4B488CD}"/>
              </a:ext>
            </a:extLst>
          </p:cNvPr>
          <p:cNvSpPr txBox="1">
            <a:spLocks/>
          </p:cNvSpPr>
          <p:nvPr/>
        </p:nvSpPr>
        <p:spPr bwMode="gray">
          <a:xfrm>
            <a:off x="458900" y="1647825"/>
            <a:ext cx="5446600"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b="1"/>
              <a:t>3. Cultivate a workplace that is committed to inclusion  </a:t>
            </a:r>
            <a:endParaRPr lang="en-US"/>
          </a:p>
        </p:txBody>
      </p:sp>
      <p:sp>
        <p:nvSpPr>
          <p:cNvPr id="4" name="Rectangle 3">
            <a:extLst>
              <a:ext uri="{FF2B5EF4-FFF2-40B4-BE49-F238E27FC236}">
                <a16:creationId xmlns:a16="http://schemas.microsoft.com/office/drawing/2014/main" id="{EF845F73-4BE1-4D65-BCC1-1BA960781F5A}"/>
              </a:ext>
            </a:extLst>
          </p:cNvPr>
          <p:cNvSpPr/>
          <p:nvPr/>
        </p:nvSpPr>
        <p:spPr>
          <a:xfrm>
            <a:off x="473728" y="1905692"/>
            <a:ext cx="5431772" cy="5119030"/>
          </a:xfrm>
          <a:prstGeom prst="rect">
            <a:avLst/>
          </a:prstGeom>
        </p:spPr>
        <p:txBody>
          <a:bodyPr vert="horz" wrap="square" lIns="0" tIns="0" rIns="0" bIns="0" rtlCol="0" anchor="t">
            <a:spAutoFit/>
          </a:bodyPr>
          <a:lstStyle/>
          <a:p>
            <a:pPr marR="0" lvl="0">
              <a:lnSpc>
                <a:spcPct val="130000"/>
              </a:lnSpc>
              <a:spcBef>
                <a:spcPts val="0"/>
              </a:spcBef>
              <a:spcAft>
                <a:spcPts val="800"/>
              </a:spcAft>
            </a:pPr>
            <a:r>
              <a:rPr lang="en-US" sz="1200" dirty="0">
                <a:effectLst/>
                <a:ea typeface="Calibri" panose="020F0502020204030204" pitchFamily="34" charset="0"/>
                <a:cs typeface="Arial" panose="020B0604020202020204" pitchFamily="34" charset="0"/>
              </a:rPr>
              <a:t>While simply having a provider of the same race and ethnicity does not guarantee a trusting relationship, </a:t>
            </a:r>
            <a:r>
              <a:rPr lang="en-US" sz="1200" dirty="0">
                <a:ea typeface="Calibri" panose="020F0502020204030204" pitchFamily="34" charset="0"/>
                <a:cs typeface="Arial" panose="020B0604020202020204" pitchFamily="34" charset="0"/>
              </a:rPr>
              <a:t>recent </a:t>
            </a:r>
            <a:r>
              <a:rPr lang="en-US" sz="1200" dirty="0">
                <a:effectLst/>
                <a:ea typeface="Calibri" panose="020F0502020204030204" pitchFamily="34" charset="0"/>
                <a:cs typeface="Arial" panose="020B0604020202020204" pitchFamily="34" charset="0"/>
              </a:rPr>
              <a:t>studies demonstrate its benefits. When providers and patients share the same race or language, there is demonstrated improvement in the time spent together, medication adherence, shared decision making, wait times for treatment, and patient perceptions of treatment decisions. </a:t>
            </a:r>
            <a:r>
              <a:rPr lang="en-US" sz="1200" dirty="0">
                <a:ea typeface="Calibri" panose="020F0502020204030204" pitchFamily="34" charset="0"/>
                <a:cs typeface="Arial" panose="020B0604020202020204" pitchFamily="34" charset="0"/>
              </a:rPr>
              <a:t>Care quality is also </a:t>
            </a:r>
            <a:r>
              <a:rPr lang="en-US" sz="1200" dirty="0">
                <a:effectLst/>
                <a:ea typeface="Calibri" panose="020F0502020204030204" pitchFamily="34" charset="0"/>
                <a:cs typeface="Arial" panose="020B0604020202020204" pitchFamily="34" charset="0"/>
              </a:rPr>
              <a:t>improved </a:t>
            </a:r>
            <a:r>
              <a:rPr lang="en-US" sz="1200" dirty="0">
                <a:ea typeface="Calibri" panose="020F0502020204030204" pitchFamily="34" charset="0"/>
                <a:cs typeface="Arial" panose="020B0604020202020204" pitchFamily="34" charset="0"/>
              </a:rPr>
              <a:t>by </a:t>
            </a:r>
            <a:r>
              <a:rPr lang="en-US" sz="1200" dirty="0">
                <a:effectLst/>
                <a:ea typeface="Calibri" panose="020F0502020204030204" pitchFamily="34" charset="0"/>
                <a:cs typeface="Arial" panose="020B0604020202020204" pitchFamily="34" charset="0"/>
              </a:rPr>
              <a:t>understanding the effect of other forms of patient-provider social concordance such as shared immigrant status, religion, LGBTQ+ status, socioeconomic background, or disability. Broadly, the aim is to help connect patients with providers they relate to.</a:t>
            </a:r>
          </a:p>
          <a:p>
            <a:pPr>
              <a:lnSpc>
                <a:spcPct val="130000"/>
              </a:lnSpc>
              <a:spcAft>
                <a:spcPts val="800"/>
              </a:spcAft>
            </a:pPr>
            <a:r>
              <a:rPr lang="en-US" sz="1200" dirty="0">
                <a:ea typeface="Calibri" panose="020F0502020204030204" pitchFamily="34" charset="0"/>
                <a:cs typeface="Arial" panose="020B0604020202020204" pitchFamily="34" charset="0"/>
              </a:rPr>
              <a:t>Today’s health care workforce doesn’t reflect the patients they serve. Non-White patients are significantly less likely than White patients to have a health care provider of the same race. </a:t>
            </a:r>
            <a:r>
              <a:rPr lang="en-US" sz="1200" dirty="0">
                <a:effectLst/>
                <a:ea typeface="Calibri" panose="020F0502020204030204" pitchFamily="34" charset="0"/>
              </a:rPr>
              <a:t>Compared with 73.8% of White adults, only 22.2% of Black adults and 34.4% of adults of </a:t>
            </a:r>
            <a:r>
              <a:rPr lang="en-US" sz="1200" dirty="0">
                <a:ea typeface="Calibri" panose="020F0502020204030204" pitchFamily="34" charset="0"/>
              </a:rPr>
              <a:t>other</a:t>
            </a:r>
            <a:r>
              <a:rPr lang="en-US" sz="1200" dirty="0">
                <a:effectLst/>
                <a:ea typeface="Calibri" panose="020F0502020204030204" pitchFamily="34" charset="0"/>
              </a:rPr>
              <a:t> races reported being the same race as their health care providers. </a:t>
            </a:r>
            <a:r>
              <a:rPr lang="en-US" sz="1200" dirty="0">
                <a:ea typeface="Calibri" panose="020F0502020204030204" pitchFamily="34" charset="0"/>
                <a:cs typeface="Arial" panose="020B0604020202020204" pitchFamily="34" charset="0"/>
              </a:rPr>
              <a:t>Underrepresentation is even more prevalent in cardiology, where only </a:t>
            </a:r>
            <a:r>
              <a:rPr lang="en-US" sz="1200" dirty="0">
                <a:effectLst/>
                <a:ea typeface="Calibri" panose="020F0502020204030204" pitchFamily="34" charset="0"/>
                <a:cs typeface="Arial" panose="020B0604020202020204" pitchFamily="34" charset="0"/>
              </a:rPr>
              <a:t>3% of the physician workforce is Black and 4.2% is Latinx</a:t>
            </a:r>
            <a:r>
              <a:rPr lang="en-US" sz="1200" dirty="0">
                <a:ea typeface="Calibri" panose="020F0502020204030204" pitchFamily="34" charset="0"/>
                <a:cs typeface="Arial" panose="020B0604020202020204" pitchFamily="34" charset="0"/>
              </a:rPr>
              <a:t>. I</a:t>
            </a:r>
            <a:r>
              <a:rPr lang="en-US" sz="1200" dirty="0">
                <a:effectLst/>
                <a:ea typeface="Calibri" panose="020F0502020204030204" pitchFamily="34" charset="0"/>
                <a:cs typeface="Arial" panose="020B0604020202020204" pitchFamily="34" charset="0"/>
              </a:rPr>
              <a:t>ncreasing workforce diversity to match local demographics will take years, if not decades. In the meantime, there are steps programs can take to cultivate a culture of diversity and inclusion among their staff. Programs should also educate all staff on how to deliver culturally humble care to ensure they don’t place the burden on underrepresented staff to support all underrepresented patients.</a:t>
            </a:r>
          </a:p>
        </p:txBody>
      </p:sp>
      <p:sp>
        <p:nvSpPr>
          <p:cNvPr id="15" name="Rectangle 14">
            <a:extLst>
              <a:ext uri="{FF2B5EF4-FFF2-40B4-BE49-F238E27FC236}">
                <a16:creationId xmlns:a16="http://schemas.microsoft.com/office/drawing/2014/main" id="{4B829CD2-CE3C-491A-B1A7-053B982465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6" name="Footer Placeholder 2">
            <a:extLst>
              <a:ext uri="{FF2B5EF4-FFF2-40B4-BE49-F238E27FC236}">
                <a16:creationId xmlns:a16="http://schemas.microsoft.com/office/drawing/2014/main" id="{E8680777-7873-405A-A55A-EC830AA438F2}"/>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grpSp>
        <p:nvGrpSpPr>
          <p:cNvPr id="6" name="Group 5">
            <a:extLst>
              <a:ext uri="{FF2B5EF4-FFF2-40B4-BE49-F238E27FC236}">
                <a16:creationId xmlns:a16="http://schemas.microsoft.com/office/drawing/2014/main" id="{1EE62C4B-6D4D-4D7D-8BDF-CE55FE7BB395}"/>
              </a:ext>
            </a:extLst>
          </p:cNvPr>
          <p:cNvGrpSpPr/>
          <p:nvPr/>
        </p:nvGrpSpPr>
        <p:grpSpPr>
          <a:xfrm>
            <a:off x="883849" y="7285617"/>
            <a:ext cx="5021652" cy="1986270"/>
            <a:chOff x="979066" y="4212347"/>
            <a:chExt cx="7541754" cy="1836756"/>
          </a:xfrm>
        </p:grpSpPr>
        <p:sp>
          <p:nvSpPr>
            <p:cNvPr id="2" name="Rectangle 1">
              <a:extLst>
                <a:ext uri="{FF2B5EF4-FFF2-40B4-BE49-F238E27FC236}">
                  <a16:creationId xmlns:a16="http://schemas.microsoft.com/office/drawing/2014/main" id="{AC071754-689D-4509-8E62-8FE436B032D6}"/>
                </a:ext>
              </a:extLst>
            </p:cNvPr>
            <p:cNvSpPr/>
            <p:nvPr/>
          </p:nvSpPr>
          <p:spPr>
            <a:xfrm>
              <a:off x="1251818" y="4212347"/>
              <a:ext cx="5595654" cy="276999"/>
            </a:xfrm>
            <a:prstGeom prst="rect">
              <a:avLst/>
            </a:prstGeom>
          </p:spPr>
          <p:txBody>
            <a:bodyPr wrap="square">
              <a:spAutoFit/>
            </a:bodyPr>
            <a:lstStyle/>
            <a:p>
              <a:r>
                <a:rPr lang="en-US" sz="1200" b="1"/>
                <a:t>Steps for fostering a diverse clinical workforce </a:t>
              </a:r>
            </a:p>
          </p:txBody>
        </p:sp>
        <p:sp>
          <p:nvSpPr>
            <p:cNvPr id="20" name="Text Placeholder 4">
              <a:extLst>
                <a:ext uri="{FF2B5EF4-FFF2-40B4-BE49-F238E27FC236}">
                  <a16:creationId xmlns:a16="http://schemas.microsoft.com/office/drawing/2014/main" id="{0C166F2E-79E3-4176-A8EA-02EB3DAC5343}"/>
                </a:ext>
              </a:extLst>
            </p:cNvPr>
            <p:cNvSpPr txBox="1">
              <a:spLocks/>
            </p:cNvSpPr>
            <p:nvPr/>
          </p:nvSpPr>
          <p:spPr bwMode="gray">
            <a:xfrm>
              <a:off x="979066" y="4518204"/>
              <a:ext cx="7541754" cy="1530899"/>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marL="342900" marR="0" lvl="0" indent="-342900">
                <a:spcBef>
                  <a:spcPts val="0"/>
                </a:spcBef>
                <a:spcAft>
                  <a:spcPts val="0"/>
                </a:spcAft>
                <a:buFont typeface="Wingdings" panose="05000000000000000000" pitchFamily="2" charset="2"/>
                <a:buChar char=""/>
              </a:pPr>
              <a:r>
                <a:rPr lang="en-US">
                  <a:effectLst/>
                  <a:ea typeface="Calibri" panose="020F0502020204030204" pitchFamily="34" charset="0"/>
                  <a:cs typeface="Arial" panose="020B0604020202020204" pitchFamily="34" charset="0"/>
                </a:rPr>
                <a:t>Align with (and promote) enterprise-level health equity efforts </a:t>
              </a:r>
            </a:p>
            <a:p>
              <a:pPr marL="342900" marR="0" lvl="0" indent="-342900">
                <a:spcBef>
                  <a:spcPts val="0"/>
                </a:spcBef>
                <a:spcAft>
                  <a:spcPts val="0"/>
                </a:spcAft>
                <a:buFont typeface="Wingdings" panose="05000000000000000000" pitchFamily="2" charset="2"/>
                <a:buChar char=""/>
              </a:pPr>
              <a:r>
                <a:rPr lang="en-US">
                  <a:effectLst/>
                  <a:ea typeface="Calibri" panose="020F0502020204030204" pitchFamily="34" charset="0"/>
                  <a:cs typeface="Arial" panose="020B0604020202020204" pitchFamily="34" charset="0"/>
                </a:rPr>
                <a:t>Educate clinicians and staff about existing disparities in diagnosis and treatment rates </a:t>
              </a:r>
            </a:p>
            <a:p>
              <a:pPr marL="342900" marR="0" lvl="0" indent="-342900">
                <a:spcBef>
                  <a:spcPts val="0"/>
                </a:spcBef>
                <a:spcAft>
                  <a:spcPts val="0"/>
                </a:spcAft>
                <a:buFont typeface="Wingdings" panose="05000000000000000000" pitchFamily="2" charset="2"/>
                <a:buChar char=""/>
              </a:pPr>
              <a:r>
                <a:rPr lang="en-US">
                  <a:effectLst/>
                  <a:ea typeface="Calibri" panose="020F0502020204030204" pitchFamily="34" charset="0"/>
                  <a:cs typeface="Arial" panose="020B0604020202020204" pitchFamily="34" charset="0"/>
                </a:rPr>
                <a:t>Advocate for bias training to help clinicians and team members recognize their own implicit biases</a:t>
              </a:r>
            </a:p>
            <a:p>
              <a:pPr marL="342900" marR="0" lvl="0" indent="-342900">
                <a:spcBef>
                  <a:spcPts val="0"/>
                </a:spcBef>
                <a:spcAft>
                  <a:spcPts val="0"/>
                </a:spcAft>
                <a:buFont typeface="Wingdings" panose="05000000000000000000" pitchFamily="2" charset="2"/>
                <a:buChar char=""/>
              </a:pPr>
              <a:r>
                <a:rPr lang="en-US">
                  <a:effectLst/>
                  <a:ea typeface="Calibri" panose="020F0502020204030204" pitchFamily="34" charset="0"/>
                  <a:cs typeface="Arial" panose="020B0604020202020204" pitchFamily="34" charset="0"/>
                </a:rPr>
                <a:t>Promote hiring practices that create a diverse workforce </a:t>
              </a:r>
              <a:r>
                <a:rPr lang="en-US">
                  <a:ea typeface="Calibri" panose="020F0502020204030204" pitchFamily="34" charset="0"/>
                  <a:cs typeface="Arial" panose="020B0604020202020204" pitchFamily="34" charset="0"/>
                </a:rPr>
                <a:t>reflective of </a:t>
              </a:r>
              <a:r>
                <a:rPr lang="en-US">
                  <a:effectLst/>
                  <a:ea typeface="Calibri" panose="020F0502020204030204" pitchFamily="34" charset="0"/>
                  <a:cs typeface="Arial" panose="020B0604020202020204" pitchFamily="34" charset="0"/>
                </a:rPr>
                <a:t>the patient population </a:t>
              </a:r>
              <a:endParaRPr lang="en-US"/>
            </a:p>
          </p:txBody>
        </p:sp>
      </p:grpSp>
      <p:grpSp>
        <p:nvGrpSpPr>
          <p:cNvPr id="9" name="Group 8">
            <a:extLst>
              <a:ext uri="{FF2B5EF4-FFF2-40B4-BE49-F238E27FC236}">
                <a16:creationId xmlns:a16="http://schemas.microsoft.com/office/drawing/2014/main" id="{2B639C10-E4F4-420F-B951-3CEED7F540FD}"/>
              </a:ext>
            </a:extLst>
          </p:cNvPr>
          <p:cNvGrpSpPr/>
          <p:nvPr/>
        </p:nvGrpSpPr>
        <p:grpSpPr>
          <a:xfrm>
            <a:off x="585767" y="7043499"/>
            <a:ext cx="5319733" cy="2294632"/>
            <a:chOff x="449820" y="6978204"/>
            <a:chExt cx="5324274" cy="2337571"/>
          </a:xfrm>
        </p:grpSpPr>
        <p:sp>
          <p:nvSpPr>
            <p:cNvPr id="18" name="Rectangle 17">
              <a:extLst>
                <a:ext uri="{FF2B5EF4-FFF2-40B4-BE49-F238E27FC236}">
                  <a16:creationId xmlns:a16="http://schemas.microsoft.com/office/drawing/2014/main" id="{609A11C9-E215-4219-A89B-9B6280CE6DCE}"/>
                </a:ext>
              </a:extLst>
            </p:cNvPr>
            <p:cNvSpPr/>
            <p:nvPr/>
          </p:nvSpPr>
          <p:spPr bwMode="gray">
            <a:xfrm>
              <a:off x="473728" y="7094663"/>
              <a:ext cx="5300366" cy="2221112"/>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pic>
          <p:nvPicPr>
            <p:cNvPr id="17" name="Picture 16" descr="Icon&#10;&#10;Description automatically generated">
              <a:extLst>
                <a:ext uri="{FF2B5EF4-FFF2-40B4-BE49-F238E27FC236}">
                  <a16:creationId xmlns:a16="http://schemas.microsoft.com/office/drawing/2014/main" id="{8A19E6DE-D21F-42E9-A42F-79C08A9FDC29}"/>
                </a:ext>
              </a:extLst>
            </p:cNvPr>
            <p:cNvPicPr>
              <a:picLocks noChangeAspect="1"/>
            </p:cNvPicPr>
            <p:nvPr/>
          </p:nvPicPr>
          <p:blipFill>
            <a:blip r:embed="rId2"/>
            <a:stretch>
              <a:fillRect/>
            </a:stretch>
          </p:blipFill>
          <p:spPr>
            <a:xfrm>
              <a:off x="449820" y="6978204"/>
              <a:ext cx="504010" cy="378750"/>
            </a:xfrm>
            <a:prstGeom prst="rect">
              <a:avLst/>
            </a:prstGeom>
            <a:solidFill>
              <a:schemeClr val="bg1"/>
            </a:solidFill>
          </p:spPr>
        </p:pic>
      </p:grpSp>
    </p:spTree>
    <p:extLst>
      <p:ext uri="{BB962C8B-B14F-4D97-AF65-F5344CB8AC3E}">
        <p14:creationId xmlns:p14="http://schemas.microsoft.com/office/powerpoint/2010/main" val="2514832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347F5E-A9F0-4142-AC97-77111A0D2095}"/>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9" name="Rectangle 18">
            <a:extLst>
              <a:ext uri="{FF2B5EF4-FFF2-40B4-BE49-F238E27FC236}">
                <a16:creationId xmlns:a16="http://schemas.microsoft.com/office/drawing/2014/main" id="{F0A5EBE0-5B8E-4E9A-B9ED-D24FE378A2FF}"/>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20" name="Footer Placeholder 2">
            <a:extLst>
              <a:ext uri="{FF2B5EF4-FFF2-40B4-BE49-F238E27FC236}">
                <a16:creationId xmlns:a16="http://schemas.microsoft.com/office/drawing/2014/main" id="{6D011657-0125-4713-8D7A-BC49B6A25DCB}"/>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18" name="Title 1">
            <a:extLst>
              <a:ext uri="{FF2B5EF4-FFF2-40B4-BE49-F238E27FC236}">
                <a16:creationId xmlns:a16="http://schemas.microsoft.com/office/drawing/2014/main" id="{385153E6-81FD-493E-96A1-590AAEB2334B}"/>
              </a:ext>
            </a:extLst>
          </p:cNvPr>
          <p:cNvSpPr>
            <a:spLocks noGrp="1"/>
          </p:cNvSpPr>
          <p:nvPr>
            <p:ph type="title"/>
          </p:nvPr>
        </p:nvSpPr>
        <p:spPr>
          <a:xfrm>
            <a:off x="473239" y="1365197"/>
            <a:ext cx="6856301" cy="830997"/>
          </a:xfrm>
        </p:spPr>
        <p:txBody>
          <a:bodyPr/>
          <a:lstStyle/>
          <a:p>
            <a:r>
              <a:rPr lang="en-US"/>
              <a:t>Putting it all together: Creating an actionable health equity strategy </a:t>
            </a:r>
          </a:p>
        </p:txBody>
      </p:sp>
      <p:sp>
        <p:nvSpPr>
          <p:cNvPr id="22" name="TextBox 21">
            <a:extLst>
              <a:ext uri="{FF2B5EF4-FFF2-40B4-BE49-F238E27FC236}">
                <a16:creationId xmlns:a16="http://schemas.microsoft.com/office/drawing/2014/main" id="{78149C6D-E866-472B-9881-254D0CBB2E1D}"/>
              </a:ext>
            </a:extLst>
          </p:cNvPr>
          <p:cNvSpPr txBox="1"/>
          <p:nvPr/>
        </p:nvSpPr>
        <p:spPr bwMode="gray">
          <a:xfrm>
            <a:off x="473239" y="2432193"/>
            <a:ext cx="4914900" cy="184666"/>
          </a:xfrm>
          <a:prstGeom prst="rect">
            <a:avLst/>
          </a:prstGeom>
          <a:noFill/>
        </p:spPr>
        <p:txBody>
          <a:bodyPr wrap="square" lIns="0" tIns="0" rIns="0" bIns="0" rtlCol="0">
            <a:spAutoFit/>
          </a:bodyPr>
          <a:lstStyle/>
          <a:p>
            <a:pPr>
              <a:spcBef>
                <a:spcPts val="500"/>
              </a:spcBef>
              <a:buClr>
                <a:schemeClr val="accent6"/>
              </a:buClr>
            </a:pPr>
            <a:r>
              <a:rPr lang="en-US" sz="1200" b="1"/>
              <a:t>Why is having a defined health equity strategy important? </a:t>
            </a:r>
          </a:p>
        </p:txBody>
      </p:sp>
      <p:sp>
        <p:nvSpPr>
          <p:cNvPr id="23" name="TextBox 22">
            <a:extLst>
              <a:ext uri="{FF2B5EF4-FFF2-40B4-BE49-F238E27FC236}">
                <a16:creationId xmlns:a16="http://schemas.microsoft.com/office/drawing/2014/main" id="{BD24E45C-DF3E-460E-8A06-E02383743FCF}"/>
              </a:ext>
            </a:extLst>
          </p:cNvPr>
          <p:cNvSpPr txBox="1"/>
          <p:nvPr/>
        </p:nvSpPr>
        <p:spPr bwMode="gray">
          <a:xfrm>
            <a:off x="473239" y="4112194"/>
            <a:ext cx="5632450" cy="5608908"/>
          </a:xfrm>
          <a:prstGeom prst="rect">
            <a:avLst/>
          </a:prstGeom>
          <a:noFill/>
        </p:spPr>
        <p:txBody>
          <a:bodyPr wrap="square" lIns="0" tIns="0" rIns="0" bIns="0" rtlCol="0">
            <a:spAutoFit/>
          </a:bodyPr>
          <a:lstStyle/>
          <a:p>
            <a:pPr>
              <a:spcBef>
                <a:spcPts val="500"/>
              </a:spcBef>
              <a:buClr>
                <a:schemeClr val="accent6"/>
              </a:buClr>
            </a:pPr>
            <a:r>
              <a:rPr lang="en-US" sz="1200" b="1" dirty="0"/>
              <a:t>Who’s leading the charge? To name a few…</a:t>
            </a:r>
            <a:endParaRPr lang="en-US" sz="1100" b="1" dirty="0"/>
          </a:p>
          <a:p>
            <a:pPr rtl="0" fontAlgn="ctr">
              <a:lnSpc>
                <a:spcPct val="130000"/>
              </a:lnSpc>
              <a:spcBef>
                <a:spcPts val="600"/>
              </a:spcBef>
              <a:spcAft>
                <a:spcPts val="0"/>
              </a:spcAft>
            </a:pPr>
            <a:r>
              <a:rPr lang="en-US" sz="1100" dirty="0"/>
              <a:t>MEDICAL ASSOCIATIONS AND PROFESSIONAL ORGANIZATIONS</a:t>
            </a:r>
            <a:endParaRPr lang="en-US" sz="1100" dirty="0">
              <a:effectLst/>
            </a:endParaRPr>
          </a:p>
          <a:p>
            <a:pPr marL="118872" indent="-118872" rtl="0" fontAlgn="ctr">
              <a:lnSpc>
                <a:spcPct val="130000"/>
              </a:lnSpc>
              <a:spcBef>
                <a:spcPts val="300"/>
              </a:spcBef>
              <a:spcAft>
                <a:spcPts val="0"/>
              </a:spcAft>
              <a:buFont typeface="Arial" panose="020B0604020202020204" pitchFamily="34" charset="0"/>
              <a:buChar char="•"/>
            </a:pPr>
            <a:r>
              <a:rPr lang="en-US" sz="1050" dirty="0">
                <a:hlinkClick r:id="rId2">
                  <a:extLst>
                    <a:ext uri="{A12FA001-AC4F-418D-AE19-62706E023703}">
                      <ahyp:hlinkClr xmlns:ahyp="http://schemas.microsoft.com/office/drawing/2018/hyperlinkcolor" val="tx"/>
                    </a:ext>
                  </a:extLst>
                </a:hlinkClick>
              </a:rPr>
              <a:t>The Association of Black Cardiologists </a:t>
            </a:r>
            <a:r>
              <a:rPr lang="en-US" sz="1050" dirty="0">
                <a:effectLst/>
              </a:rPr>
              <a:t>convened a </a:t>
            </a:r>
            <a:r>
              <a:rPr lang="en-US" sz="1050" dirty="0"/>
              <a:t>Structural Heart Disease Task Force of </a:t>
            </a:r>
            <a:r>
              <a:rPr lang="en-US" sz="1050" dirty="0">
                <a:effectLst/>
              </a:rPr>
              <a:t>diverse clinicians and industry professionals to discuss disparities in the contemporary care of minority patients with Valvular Heart Disease. They also provided a summary of proposed solutions and immediate action items to address access and treatment disparities.</a:t>
            </a:r>
          </a:p>
          <a:p>
            <a:pPr marL="118872" indent="-118872" rtl="0" fontAlgn="ctr">
              <a:lnSpc>
                <a:spcPct val="130000"/>
              </a:lnSpc>
              <a:spcBef>
                <a:spcPts val="300"/>
              </a:spcBef>
              <a:spcAft>
                <a:spcPts val="0"/>
              </a:spcAft>
              <a:buFont typeface="Arial" panose="020B0604020202020204" pitchFamily="34" charset="0"/>
              <a:buChar char="•"/>
            </a:pPr>
            <a:r>
              <a:rPr lang="en-US" sz="1050" dirty="0">
                <a:effectLst/>
                <a:hlinkClick r:id="rId3">
                  <a:extLst>
                    <a:ext uri="{A12FA001-AC4F-418D-AE19-62706E023703}">
                      <ahyp:hlinkClr xmlns:ahyp="http://schemas.microsoft.com/office/drawing/2018/hyperlinkcolor" val="tx"/>
                    </a:ext>
                  </a:extLst>
                </a:hlinkClick>
              </a:rPr>
              <a:t>The American Heart Association’s Target: Aortic Stenosis Initiative</a:t>
            </a:r>
            <a:r>
              <a:rPr lang="en-US" sz="1050" dirty="0"/>
              <a:t>, </a:t>
            </a:r>
            <a:r>
              <a:rPr lang="en-US" sz="1050" dirty="0">
                <a:effectLst/>
              </a:rPr>
              <a:t>a quality improvement program that targets effective identification and appropriate treatment of structural heart disease. Partners with hospitals/health systems across the country to pilot best practice  treatment protocols.</a:t>
            </a:r>
          </a:p>
          <a:p>
            <a:pPr marL="118872" indent="-118872" rtl="0" fontAlgn="ctr">
              <a:lnSpc>
                <a:spcPct val="130000"/>
              </a:lnSpc>
              <a:spcBef>
                <a:spcPts val="300"/>
              </a:spcBef>
              <a:spcAft>
                <a:spcPts val="0"/>
              </a:spcAft>
              <a:buFont typeface="Arial" panose="020B0604020202020204" pitchFamily="34" charset="0"/>
              <a:buChar char="•"/>
            </a:pPr>
            <a:r>
              <a:rPr lang="en-US" sz="1050" dirty="0">
                <a:effectLst/>
                <a:hlinkClick r:id="rId4">
                  <a:extLst>
                    <a:ext uri="{A12FA001-AC4F-418D-AE19-62706E023703}">
                      <ahyp:hlinkClr xmlns:ahyp="http://schemas.microsoft.com/office/drawing/2018/hyperlinkcolor" val="tx"/>
                    </a:ext>
                  </a:extLst>
                </a:hlinkClick>
              </a:rPr>
              <a:t>The Society for Cardiovascular Angiography and Interventions</a:t>
            </a:r>
            <a:r>
              <a:rPr lang="en-US" sz="1050" dirty="0">
                <a:effectLst/>
              </a:rPr>
              <a:t> is committed to reducing racial disparities in interventional cardiology care and improving diversity and inclusion.</a:t>
            </a:r>
          </a:p>
          <a:p>
            <a:pPr>
              <a:lnSpc>
                <a:spcPct val="130000"/>
              </a:lnSpc>
              <a:spcBef>
                <a:spcPts val="600"/>
              </a:spcBef>
            </a:pPr>
            <a:r>
              <a:rPr lang="en-US" sz="1100" dirty="0"/>
              <a:t>HEALTH SYSTEMS AND COMMUNITY PARTNERS </a:t>
            </a:r>
            <a:endParaRPr lang="en-US" sz="1100" dirty="0">
              <a:effectLst/>
            </a:endParaRPr>
          </a:p>
          <a:p>
            <a:pPr marL="171450" indent="-171450">
              <a:lnSpc>
                <a:spcPct val="130000"/>
              </a:lnSpc>
              <a:spcBef>
                <a:spcPts val="300"/>
              </a:spcBef>
              <a:buFont typeface="Arial" panose="020B0604020202020204" pitchFamily="34" charset="0"/>
              <a:buChar char="•"/>
            </a:pPr>
            <a:r>
              <a:rPr lang="en-US" sz="1050" dirty="0">
                <a:hlinkClick r:id="rId5">
                  <a:extLst>
                    <a:ext uri="{A12FA001-AC4F-418D-AE19-62706E023703}">
                      <ahyp:hlinkClr xmlns:ahyp="http://schemas.microsoft.com/office/drawing/2018/hyperlinkcolor" val="tx"/>
                    </a:ext>
                  </a:extLst>
                </a:hlinkClick>
              </a:rPr>
              <a:t>Inova Heart and Vascular Institute</a:t>
            </a:r>
            <a:r>
              <a:rPr lang="en-US" sz="1050" dirty="0"/>
              <a:t> is taking action to address health disparities by</a:t>
            </a:r>
            <a:r>
              <a:rPr lang="en-US" sz="1050" b="0" i="0" dirty="0">
                <a:effectLst/>
              </a:rPr>
              <a:t> educating their surrounding community about heart health and symptom identification, </a:t>
            </a:r>
            <a:r>
              <a:rPr lang="en-US" sz="1050" dirty="0"/>
              <a:t>w</a:t>
            </a:r>
            <a:r>
              <a:rPr lang="en-US" sz="1050" b="0" i="0" dirty="0">
                <a:effectLst/>
              </a:rPr>
              <a:t>orking with translators and family members to ensure patients understand treatment recommendation, and planning future outreach efforts to reach patients in underserved areas. </a:t>
            </a:r>
            <a:endParaRPr lang="en-US" sz="1050" dirty="0">
              <a:effectLst/>
            </a:endParaRPr>
          </a:p>
          <a:p>
            <a:pPr marL="171450" indent="-171450">
              <a:lnSpc>
                <a:spcPct val="130000"/>
              </a:lnSpc>
              <a:spcBef>
                <a:spcPts val="300"/>
              </a:spcBef>
              <a:buFont typeface="Arial" panose="020B0604020202020204" pitchFamily="34" charset="0"/>
              <a:buChar char="•"/>
            </a:pPr>
            <a:r>
              <a:rPr lang="en-US" sz="1050" dirty="0">
                <a:hlinkClick r:id="rId6">
                  <a:extLst>
                    <a:ext uri="{A12FA001-AC4F-418D-AE19-62706E023703}">
                      <ahyp:hlinkClr xmlns:ahyp="http://schemas.microsoft.com/office/drawing/2018/hyperlinkcolor" val="tx"/>
                    </a:ext>
                  </a:extLst>
                </a:hlinkClick>
              </a:rPr>
              <a:t>University of Minnesota and Mayo Clinic</a:t>
            </a:r>
            <a:r>
              <a:rPr lang="en-US" sz="1050" dirty="0"/>
              <a:t> received a $19.4 million grant</a:t>
            </a:r>
            <a:r>
              <a:rPr lang="en-US" sz="1050" baseline="30000" dirty="0"/>
              <a:t>1</a:t>
            </a:r>
            <a:r>
              <a:rPr lang="en-US" sz="1050" dirty="0"/>
              <a:t> to </a:t>
            </a:r>
            <a:r>
              <a:rPr lang="en-US" sz="1050" b="0" i="0" dirty="0">
                <a:effectLst/>
              </a:rPr>
              <a:t>start a new research center focused on the root causes of health inequities and racial disparities in cardiovascular health. The new center will work with the Center for Antiracism Research for Health Equity</a:t>
            </a:r>
            <a:r>
              <a:rPr lang="en-US" sz="1050" dirty="0"/>
              <a:t>. </a:t>
            </a:r>
            <a:endParaRPr lang="en-US" sz="1050" b="0" i="0" dirty="0">
              <a:effectLst/>
            </a:endParaRPr>
          </a:p>
          <a:p>
            <a:pPr marL="171450" indent="-171450">
              <a:lnSpc>
                <a:spcPct val="130000"/>
              </a:lnSpc>
              <a:spcBef>
                <a:spcPts val="300"/>
              </a:spcBef>
              <a:buFont typeface="Arial" panose="020B0604020202020204" pitchFamily="34" charset="0"/>
              <a:buChar char="•"/>
            </a:pPr>
            <a:r>
              <a:rPr lang="en-US" sz="1050" dirty="0">
                <a:effectLst/>
                <a:hlinkClick r:id="rId7">
                  <a:extLst>
                    <a:ext uri="{A12FA001-AC4F-418D-AE19-62706E023703}">
                      <ahyp:hlinkClr xmlns:ahyp="http://schemas.microsoft.com/office/drawing/2018/hyperlinkcolor" val="tx"/>
                    </a:ext>
                  </a:extLst>
                </a:hlinkClick>
              </a:rPr>
              <a:t>Penn Medicine </a:t>
            </a:r>
            <a:r>
              <a:rPr lang="en-US" sz="1050" dirty="0">
                <a:effectLst/>
              </a:rPr>
              <a:t>recently purchased Mercy Catholic Medical Center, located in West Philadelphia </a:t>
            </a:r>
            <a:r>
              <a:rPr lang="en-US" sz="1050" b="0" i="0" dirty="0">
                <a:effectLst/>
              </a:rPr>
              <a:t>and provides care to a predominantly Black, Medicaid population. They’ve worked to streamline access to services, making it easier </a:t>
            </a:r>
            <a:r>
              <a:rPr lang="en-US" sz="1050" b="0" i="0" dirty="0">
                <a:solidFill>
                  <a:srgbClr val="222122"/>
                </a:solidFill>
                <a:effectLst/>
              </a:rPr>
              <a:t>for </a:t>
            </a:r>
            <a:r>
              <a:rPr lang="en-US" sz="1050" dirty="0">
                <a:solidFill>
                  <a:srgbClr val="222122"/>
                </a:solidFill>
              </a:rPr>
              <a:t>more </a:t>
            </a:r>
            <a:r>
              <a:rPr lang="en-US" sz="1050" b="0" i="0" dirty="0">
                <a:solidFill>
                  <a:srgbClr val="222122"/>
                </a:solidFill>
                <a:effectLst/>
              </a:rPr>
              <a:t>patients to receive care</a:t>
            </a:r>
            <a:r>
              <a:rPr lang="en-US" sz="1050" b="0" i="0" dirty="0">
                <a:solidFill>
                  <a:srgbClr val="222122"/>
                </a:solidFill>
              </a:rPr>
              <a:t>.</a:t>
            </a:r>
            <a:endParaRPr lang="en-US" sz="1050" dirty="0">
              <a:effectLst/>
            </a:endParaRPr>
          </a:p>
        </p:txBody>
      </p:sp>
      <p:grpSp>
        <p:nvGrpSpPr>
          <p:cNvPr id="24" name="Group 23">
            <a:extLst>
              <a:ext uri="{FF2B5EF4-FFF2-40B4-BE49-F238E27FC236}">
                <a16:creationId xmlns:a16="http://schemas.microsoft.com/office/drawing/2014/main" id="{5A07B73A-F935-4ED5-922B-36EF2C9AC149}"/>
              </a:ext>
            </a:extLst>
          </p:cNvPr>
          <p:cNvGrpSpPr/>
          <p:nvPr/>
        </p:nvGrpSpPr>
        <p:grpSpPr>
          <a:xfrm>
            <a:off x="473239" y="2786836"/>
            <a:ext cx="5630326" cy="1093466"/>
            <a:chOff x="473239" y="2789178"/>
            <a:chExt cx="5630326" cy="1093466"/>
          </a:xfrm>
        </p:grpSpPr>
        <p:pic>
          <p:nvPicPr>
            <p:cNvPr id="25" name="Picture 24" descr="Icon&#10;&#10;Description automatically generated">
              <a:extLst>
                <a:ext uri="{FF2B5EF4-FFF2-40B4-BE49-F238E27FC236}">
                  <a16:creationId xmlns:a16="http://schemas.microsoft.com/office/drawing/2014/main" id="{F42E2C7B-82D3-474C-BC15-D83DD7A9C816}"/>
                </a:ext>
              </a:extLst>
            </p:cNvPr>
            <p:cNvPicPr>
              <a:picLocks noChangeAspect="1"/>
            </p:cNvPicPr>
            <p:nvPr/>
          </p:nvPicPr>
          <p:blipFill>
            <a:blip r:embed="rId8"/>
            <a:stretch>
              <a:fillRect/>
            </a:stretch>
          </p:blipFill>
          <p:spPr>
            <a:xfrm>
              <a:off x="3239806" y="2826478"/>
              <a:ext cx="646394" cy="581755"/>
            </a:xfrm>
            <a:prstGeom prst="rect">
              <a:avLst/>
            </a:prstGeom>
          </p:spPr>
        </p:pic>
        <p:pic>
          <p:nvPicPr>
            <p:cNvPr id="26" name="Picture 25" descr="Icon&#10;&#10;Description automatically generated">
              <a:extLst>
                <a:ext uri="{FF2B5EF4-FFF2-40B4-BE49-F238E27FC236}">
                  <a16:creationId xmlns:a16="http://schemas.microsoft.com/office/drawing/2014/main" id="{0DD36623-FEE9-4239-90EB-BF956EBDA683}"/>
                </a:ext>
              </a:extLst>
            </p:cNvPr>
            <p:cNvPicPr>
              <a:picLocks noChangeAspect="1"/>
            </p:cNvPicPr>
            <p:nvPr/>
          </p:nvPicPr>
          <p:blipFill>
            <a:blip r:embed="rId9"/>
            <a:stretch>
              <a:fillRect/>
            </a:stretch>
          </p:blipFill>
          <p:spPr>
            <a:xfrm>
              <a:off x="4785414" y="2842923"/>
              <a:ext cx="581755" cy="581755"/>
            </a:xfrm>
            <a:prstGeom prst="rect">
              <a:avLst/>
            </a:prstGeom>
          </p:spPr>
        </p:pic>
        <p:pic>
          <p:nvPicPr>
            <p:cNvPr id="27" name="Picture 26" descr="Icon&#10;&#10;Description automatically generated">
              <a:extLst>
                <a:ext uri="{FF2B5EF4-FFF2-40B4-BE49-F238E27FC236}">
                  <a16:creationId xmlns:a16="http://schemas.microsoft.com/office/drawing/2014/main" id="{B98E7A8F-6B58-4D05-A0F5-5C548B43F69A}"/>
                </a:ext>
              </a:extLst>
            </p:cNvPr>
            <p:cNvPicPr>
              <a:picLocks noChangeAspect="1"/>
            </p:cNvPicPr>
            <p:nvPr/>
          </p:nvPicPr>
          <p:blipFill>
            <a:blip r:embed="rId10"/>
            <a:stretch>
              <a:fillRect/>
            </a:stretch>
          </p:blipFill>
          <p:spPr>
            <a:xfrm>
              <a:off x="1908672" y="2789178"/>
              <a:ext cx="668148" cy="689246"/>
            </a:xfrm>
            <a:prstGeom prst="rect">
              <a:avLst/>
            </a:prstGeom>
          </p:spPr>
        </p:pic>
        <p:sp>
          <p:nvSpPr>
            <p:cNvPr id="28" name="TextBox 27">
              <a:extLst>
                <a:ext uri="{FF2B5EF4-FFF2-40B4-BE49-F238E27FC236}">
                  <a16:creationId xmlns:a16="http://schemas.microsoft.com/office/drawing/2014/main" id="{27740212-24E8-4464-AE6F-866870EEB8D7}"/>
                </a:ext>
              </a:extLst>
            </p:cNvPr>
            <p:cNvSpPr txBox="1"/>
            <p:nvPr/>
          </p:nvSpPr>
          <p:spPr bwMode="gray">
            <a:xfrm>
              <a:off x="473239" y="3544089"/>
              <a:ext cx="1318150" cy="338554"/>
            </a:xfrm>
            <a:prstGeom prst="rect">
              <a:avLst/>
            </a:prstGeom>
            <a:noFill/>
          </p:spPr>
          <p:txBody>
            <a:bodyPr wrap="square" lIns="0" tIns="0" rIns="0" bIns="0" rtlCol="0">
              <a:spAutoFit/>
            </a:bodyPr>
            <a:lstStyle/>
            <a:p>
              <a:pPr>
                <a:spcBef>
                  <a:spcPts val="500"/>
                </a:spcBef>
                <a:buClr>
                  <a:schemeClr val="accent6"/>
                </a:buClr>
              </a:pPr>
              <a:r>
                <a:rPr lang="en-US" sz="1100"/>
                <a:t>Improve awareness of existing disparities </a:t>
              </a:r>
            </a:p>
          </p:txBody>
        </p:sp>
        <p:sp>
          <p:nvSpPr>
            <p:cNvPr id="29" name="TextBox 28">
              <a:extLst>
                <a:ext uri="{FF2B5EF4-FFF2-40B4-BE49-F238E27FC236}">
                  <a16:creationId xmlns:a16="http://schemas.microsoft.com/office/drawing/2014/main" id="{DB51025F-2376-48F2-AF4A-595F0EE30486}"/>
                </a:ext>
              </a:extLst>
            </p:cNvPr>
            <p:cNvSpPr txBox="1"/>
            <p:nvPr/>
          </p:nvSpPr>
          <p:spPr bwMode="gray">
            <a:xfrm>
              <a:off x="1947460" y="3544090"/>
              <a:ext cx="1141815" cy="338554"/>
            </a:xfrm>
            <a:prstGeom prst="rect">
              <a:avLst/>
            </a:prstGeom>
            <a:noFill/>
          </p:spPr>
          <p:txBody>
            <a:bodyPr wrap="square" lIns="0" tIns="0" rIns="0" bIns="0" rtlCol="0">
              <a:spAutoFit/>
            </a:bodyPr>
            <a:lstStyle/>
            <a:p>
              <a:pPr>
                <a:spcBef>
                  <a:spcPts val="500"/>
                </a:spcBef>
                <a:buClr>
                  <a:schemeClr val="accent6"/>
                </a:buClr>
              </a:pPr>
              <a:r>
                <a:rPr lang="en-US" sz="1100"/>
                <a:t>Scope direction for action</a:t>
              </a:r>
            </a:p>
          </p:txBody>
        </p:sp>
        <p:sp>
          <p:nvSpPr>
            <p:cNvPr id="30" name="TextBox 29">
              <a:extLst>
                <a:ext uri="{FF2B5EF4-FFF2-40B4-BE49-F238E27FC236}">
                  <a16:creationId xmlns:a16="http://schemas.microsoft.com/office/drawing/2014/main" id="{2FA4231F-7CE7-4ED5-9FA7-E10FD783EA08}"/>
                </a:ext>
              </a:extLst>
            </p:cNvPr>
            <p:cNvSpPr txBox="1"/>
            <p:nvPr/>
          </p:nvSpPr>
          <p:spPr bwMode="gray">
            <a:xfrm>
              <a:off x="3239806" y="3544089"/>
              <a:ext cx="1240067" cy="338554"/>
            </a:xfrm>
            <a:prstGeom prst="rect">
              <a:avLst/>
            </a:prstGeom>
            <a:noFill/>
          </p:spPr>
          <p:txBody>
            <a:bodyPr wrap="square" lIns="0" tIns="0" rIns="0" bIns="0" rtlCol="0">
              <a:spAutoFit/>
            </a:bodyPr>
            <a:lstStyle/>
            <a:p>
              <a:pPr>
                <a:spcBef>
                  <a:spcPts val="500"/>
                </a:spcBef>
                <a:buClr>
                  <a:schemeClr val="accent6"/>
                </a:buClr>
              </a:pPr>
              <a:r>
                <a:rPr lang="en-US" sz="1100" dirty="0"/>
                <a:t>Address and avoid unintentional biases </a:t>
              </a:r>
            </a:p>
          </p:txBody>
        </p:sp>
        <p:sp>
          <p:nvSpPr>
            <p:cNvPr id="31" name="TextBox 30">
              <a:extLst>
                <a:ext uri="{FF2B5EF4-FFF2-40B4-BE49-F238E27FC236}">
                  <a16:creationId xmlns:a16="http://schemas.microsoft.com/office/drawing/2014/main" id="{5CE3953E-0014-41AC-AEA4-1119ADF578DF}"/>
                </a:ext>
              </a:extLst>
            </p:cNvPr>
            <p:cNvSpPr txBox="1"/>
            <p:nvPr/>
          </p:nvSpPr>
          <p:spPr bwMode="gray">
            <a:xfrm>
              <a:off x="4785415" y="3544089"/>
              <a:ext cx="1318150" cy="338554"/>
            </a:xfrm>
            <a:prstGeom prst="rect">
              <a:avLst/>
            </a:prstGeom>
            <a:noFill/>
          </p:spPr>
          <p:txBody>
            <a:bodyPr wrap="square" lIns="0" tIns="0" rIns="0" bIns="0" rtlCol="0">
              <a:spAutoFit/>
            </a:bodyPr>
            <a:lstStyle/>
            <a:p>
              <a:pPr>
                <a:spcBef>
                  <a:spcPts val="500"/>
                </a:spcBef>
                <a:buClr>
                  <a:schemeClr val="accent6"/>
                </a:buClr>
              </a:pPr>
              <a:r>
                <a:rPr lang="en-US" sz="1100" dirty="0"/>
                <a:t>Foster accountability and track progress</a:t>
              </a:r>
            </a:p>
          </p:txBody>
        </p:sp>
        <p:pic>
          <p:nvPicPr>
            <p:cNvPr id="32" name="Picture 31" descr="Icon&#10;&#10;Description automatically generated">
              <a:extLst>
                <a:ext uri="{FF2B5EF4-FFF2-40B4-BE49-F238E27FC236}">
                  <a16:creationId xmlns:a16="http://schemas.microsoft.com/office/drawing/2014/main" id="{DA05C7DB-ED38-443A-AAC9-E45626BA661D}"/>
                </a:ext>
              </a:extLst>
            </p:cNvPr>
            <p:cNvPicPr>
              <a:picLocks noChangeAspect="1"/>
            </p:cNvPicPr>
            <p:nvPr/>
          </p:nvPicPr>
          <p:blipFill>
            <a:blip r:embed="rId11"/>
            <a:stretch>
              <a:fillRect/>
            </a:stretch>
          </p:blipFill>
          <p:spPr>
            <a:xfrm>
              <a:off x="473239" y="2851257"/>
              <a:ext cx="629121" cy="661379"/>
            </a:xfrm>
            <a:prstGeom prst="rect">
              <a:avLst/>
            </a:prstGeom>
          </p:spPr>
        </p:pic>
      </p:grpSp>
      <p:sp>
        <p:nvSpPr>
          <p:cNvPr id="33" name="TextBox 32">
            <a:extLst>
              <a:ext uri="{FF2B5EF4-FFF2-40B4-BE49-F238E27FC236}">
                <a16:creationId xmlns:a16="http://schemas.microsoft.com/office/drawing/2014/main" id="{924F9F54-5712-4A05-96B3-C3A2FD6AD0F9}"/>
              </a:ext>
            </a:extLst>
          </p:cNvPr>
          <p:cNvSpPr txBox="1"/>
          <p:nvPr/>
        </p:nvSpPr>
        <p:spPr bwMode="gray">
          <a:xfrm>
            <a:off x="385234" y="9426074"/>
            <a:ext cx="3886200" cy="169277"/>
          </a:xfrm>
          <a:prstGeom prst="rect">
            <a:avLst/>
          </a:prstGeom>
          <a:noFill/>
        </p:spPr>
        <p:txBody>
          <a:bodyPr wrap="square">
            <a:spAutoFit/>
          </a:bodyPr>
          <a:lstStyle/>
          <a:p>
            <a:r>
              <a:rPr lang="en-US" sz="500">
                <a:solidFill>
                  <a:schemeClr val="accent3"/>
                </a:solidFill>
              </a:rPr>
              <a:t>1. Five-year grant from the National Institute of Minority Health</a:t>
            </a:r>
          </a:p>
        </p:txBody>
      </p:sp>
      <p:sp>
        <p:nvSpPr>
          <p:cNvPr id="34" name="TextBox 33">
            <a:extLst>
              <a:ext uri="{FF2B5EF4-FFF2-40B4-BE49-F238E27FC236}">
                <a16:creationId xmlns:a16="http://schemas.microsoft.com/office/drawing/2014/main" id="{8786525E-B80D-4489-95EB-955EE87A7F89}"/>
              </a:ext>
            </a:extLst>
          </p:cNvPr>
          <p:cNvSpPr txBox="1"/>
          <p:nvPr/>
        </p:nvSpPr>
        <p:spPr bwMode="gray">
          <a:xfrm>
            <a:off x="5905500" y="9424426"/>
            <a:ext cx="3886200" cy="169277"/>
          </a:xfrm>
          <a:prstGeom prst="rect">
            <a:avLst/>
          </a:prstGeom>
          <a:noFill/>
        </p:spPr>
        <p:txBody>
          <a:bodyPr wrap="square">
            <a:spAutoFit/>
          </a:bodyPr>
          <a:lstStyle/>
          <a:p>
            <a:r>
              <a:rPr lang="en-US" sz="500">
                <a:solidFill>
                  <a:schemeClr val="accent3"/>
                </a:solidFill>
              </a:rPr>
              <a:t>Source: Advisory Board interviews and analysis.</a:t>
            </a:r>
          </a:p>
        </p:txBody>
      </p:sp>
    </p:spTree>
    <p:extLst>
      <p:ext uri="{BB962C8B-B14F-4D97-AF65-F5344CB8AC3E}">
        <p14:creationId xmlns:p14="http://schemas.microsoft.com/office/powerpoint/2010/main" val="2701346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242A3-FF56-445E-AA37-F1E2FE6112F8}"/>
              </a:ext>
            </a:extLst>
          </p:cNvPr>
          <p:cNvSpPr>
            <a:spLocks noGrp="1"/>
          </p:cNvSpPr>
          <p:nvPr>
            <p:ph type="body" sz="quarter" idx="13"/>
          </p:nvPr>
        </p:nvSpPr>
        <p:spPr>
          <a:xfrm>
            <a:off x="458899" y="959475"/>
            <a:ext cx="4802597" cy="138499"/>
          </a:xfrm>
        </p:spPr>
        <p:txBody>
          <a:bodyPr/>
          <a:lstStyle/>
          <a:p>
            <a:r>
              <a:rPr lang="en-US"/>
              <a:t>Putting it all together: Creating an actionable health equity strategy </a:t>
            </a:r>
          </a:p>
        </p:txBody>
      </p:sp>
      <p:sp>
        <p:nvSpPr>
          <p:cNvPr id="14" name="TextBox 13">
            <a:extLst>
              <a:ext uri="{FF2B5EF4-FFF2-40B4-BE49-F238E27FC236}">
                <a16:creationId xmlns:a16="http://schemas.microsoft.com/office/drawing/2014/main" id="{22F48418-0844-43EF-8754-FD28706706CC}"/>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21" name="Text Placeholder 4">
            <a:extLst>
              <a:ext uri="{FF2B5EF4-FFF2-40B4-BE49-F238E27FC236}">
                <a16:creationId xmlns:a16="http://schemas.microsoft.com/office/drawing/2014/main" id="{40D0F0C5-10C7-4F56-8189-B815E4B488CD}"/>
              </a:ext>
            </a:extLst>
          </p:cNvPr>
          <p:cNvSpPr txBox="1">
            <a:spLocks/>
          </p:cNvSpPr>
          <p:nvPr/>
        </p:nvSpPr>
        <p:spPr bwMode="gray">
          <a:xfrm>
            <a:off x="458900" y="1647825"/>
            <a:ext cx="5446600"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b="1"/>
              <a:t>The eight dimensions of a health equity strategy, in practice </a:t>
            </a:r>
            <a:endParaRPr lang="en-US"/>
          </a:p>
        </p:txBody>
      </p:sp>
      <p:sp>
        <p:nvSpPr>
          <p:cNvPr id="15" name="Rectangle 14">
            <a:extLst>
              <a:ext uri="{FF2B5EF4-FFF2-40B4-BE49-F238E27FC236}">
                <a16:creationId xmlns:a16="http://schemas.microsoft.com/office/drawing/2014/main" id="{4B829CD2-CE3C-491A-B1A7-053B982465D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6" name="Footer Placeholder 2">
            <a:extLst>
              <a:ext uri="{FF2B5EF4-FFF2-40B4-BE49-F238E27FC236}">
                <a16:creationId xmlns:a16="http://schemas.microsoft.com/office/drawing/2014/main" id="{E8680777-7873-405A-A55A-EC830AA438F2}"/>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graphicFrame>
        <p:nvGraphicFramePr>
          <p:cNvPr id="19" name="Table 7">
            <a:extLst>
              <a:ext uri="{FF2B5EF4-FFF2-40B4-BE49-F238E27FC236}">
                <a16:creationId xmlns:a16="http://schemas.microsoft.com/office/drawing/2014/main" id="{9F785BAD-8A27-464A-967B-DCEAA066EED5}"/>
              </a:ext>
            </a:extLst>
          </p:cNvPr>
          <p:cNvGraphicFramePr>
            <a:graphicFrameLocks noGrp="1"/>
          </p:cNvGraphicFramePr>
          <p:nvPr>
            <p:extLst>
              <p:ext uri="{D42A27DB-BD31-4B8C-83A1-F6EECF244321}">
                <p14:modId xmlns:p14="http://schemas.microsoft.com/office/powerpoint/2010/main" val="507769655"/>
              </p:ext>
            </p:extLst>
          </p:nvPr>
        </p:nvGraphicFramePr>
        <p:xfrm>
          <a:off x="457199" y="1977643"/>
          <a:ext cx="6864700" cy="7386640"/>
        </p:xfrm>
        <a:graphic>
          <a:graphicData uri="http://schemas.openxmlformats.org/drawingml/2006/table">
            <a:tbl>
              <a:tblPr firstRow="1" bandRow="1">
                <a:tableStyleId>{0E3FDE45-AF77-4B5C-9715-49D594BDF05E}</a:tableStyleId>
              </a:tblPr>
              <a:tblGrid>
                <a:gridCol w="1509809">
                  <a:extLst>
                    <a:ext uri="{9D8B030D-6E8A-4147-A177-3AD203B41FA5}">
                      <a16:colId xmlns:a16="http://schemas.microsoft.com/office/drawing/2014/main" val="4149746973"/>
                    </a:ext>
                  </a:extLst>
                </a:gridCol>
                <a:gridCol w="5354891">
                  <a:extLst>
                    <a:ext uri="{9D8B030D-6E8A-4147-A177-3AD203B41FA5}">
                      <a16:colId xmlns:a16="http://schemas.microsoft.com/office/drawing/2014/main" val="2070944207"/>
                    </a:ext>
                  </a:extLst>
                </a:gridCol>
              </a:tblGrid>
              <a:tr h="292473">
                <a:tc>
                  <a:txBody>
                    <a:bodyPr/>
                    <a:lstStyle/>
                    <a:p>
                      <a:r>
                        <a:rPr lang="en-US" sz="1100"/>
                        <a:t>Dimension </a:t>
                      </a:r>
                    </a:p>
                  </a:txBody>
                  <a:tcPr/>
                </a:tc>
                <a:tc>
                  <a:txBody>
                    <a:bodyPr/>
                    <a:lstStyle/>
                    <a:p>
                      <a:r>
                        <a:rPr lang="en-US" sz="1100"/>
                        <a:t>Implementation </a:t>
                      </a:r>
                    </a:p>
                  </a:txBody>
                  <a:tcPr/>
                </a:tc>
                <a:extLst>
                  <a:ext uri="{0D108BD9-81ED-4DB2-BD59-A6C34878D82A}">
                    <a16:rowId xmlns:a16="http://schemas.microsoft.com/office/drawing/2014/main" val="3052564431"/>
                  </a:ext>
                </a:extLst>
              </a:tr>
              <a:tr h="717172">
                <a:tc>
                  <a:txBody>
                    <a:bodyPr/>
                    <a:lstStyle/>
                    <a:p>
                      <a:endParaRPr lang="en-US"/>
                    </a:p>
                  </a:txBody>
                  <a:tcPr/>
                </a:tc>
                <a:tc>
                  <a:txBody>
                    <a:bodyPr/>
                    <a:lstStyle/>
                    <a:p>
                      <a:pPr marL="118872" lvl="0" indent="-118872">
                        <a:buClrTx/>
                        <a:buFont typeface="Arial" panose="020B0604020202020204" pitchFamily="34" charset="0"/>
                        <a:buChar char="•"/>
                      </a:pPr>
                      <a:r>
                        <a:rPr lang="en-US" sz="1000" dirty="0">
                          <a:solidFill>
                            <a:schemeClr val="tx1"/>
                          </a:solidFill>
                        </a:rPr>
                        <a:t>Create an </a:t>
                      </a:r>
                      <a:r>
                        <a:rPr lang="en-US" sz="1000" kern="1200" dirty="0">
                          <a:solidFill>
                            <a:schemeClr val="tx1"/>
                          </a:solidFill>
                          <a:effectLst/>
                        </a:rPr>
                        <a:t>advisory committee to oversee and spearhead health equity improvement</a:t>
                      </a:r>
                    </a:p>
                    <a:p>
                      <a:pPr marL="118872" lvl="0" indent="-118872">
                        <a:buClrTx/>
                        <a:buFont typeface="Arial" panose="020B0604020202020204" pitchFamily="34" charset="0"/>
                        <a:buChar char="•"/>
                      </a:pPr>
                      <a:r>
                        <a:rPr lang="en-US" sz="1000" kern="1200" dirty="0">
                          <a:solidFill>
                            <a:schemeClr val="tx1"/>
                          </a:solidFill>
                          <a:effectLst/>
                        </a:rPr>
                        <a:t>Collaborate with enterprise leaders and establish C-suite buy-in to support advancing broader health equity initiatives</a:t>
                      </a:r>
                      <a:endParaRPr lang="en-US" sz="1000" kern="1200" dirty="0">
                        <a:solidFill>
                          <a:schemeClr val="tx1"/>
                        </a:solidFill>
                        <a:effectLst/>
                        <a:latin typeface="+mn-lt"/>
                        <a:ea typeface="+mn-ea"/>
                        <a:cs typeface="+mn-cs"/>
                      </a:endParaRPr>
                    </a:p>
                  </a:txBody>
                  <a:tcPr/>
                </a:tc>
                <a:extLst>
                  <a:ext uri="{0D108BD9-81ED-4DB2-BD59-A6C34878D82A}">
                    <a16:rowId xmlns:a16="http://schemas.microsoft.com/office/drawing/2014/main" val="3717100029"/>
                  </a:ext>
                </a:extLst>
              </a:tr>
              <a:tr h="845241">
                <a:tc>
                  <a:txBody>
                    <a:bodyPr/>
                    <a:lstStyle/>
                    <a:p>
                      <a:endParaRPr lang="en-US"/>
                    </a:p>
                  </a:txBody>
                  <a:tcPr/>
                </a:tc>
                <a:tc>
                  <a:txBody>
                    <a:bodyPr/>
                    <a:lstStyle/>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a:solidFill>
                            <a:schemeClr val="tx1"/>
                          </a:solidFill>
                          <a:effectLst/>
                        </a:rPr>
                        <a:t>Ensure your program’s health equity initiatives align with those of the broader enterprise</a:t>
                      </a:r>
                      <a:endParaRPr lang="en-US" sz="1000">
                        <a:solidFill>
                          <a:schemeClr val="tx1"/>
                        </a:solidFill>
                      </a:endParaRPr>
                    </a:p>
                    <a:p>
                      <a:pPr marL="118872" lvl="0" indent="-118872">
                        <a:buClrTx/>
                        <a:buFont typeface="Arial" panose="020B0604020202020204" pitchFamily="34" charset="0"/>
                        <a:buChar char="•"/>
                      </a:pPr>
                      <a:r>
                        <a:rPr lang="en-US" sz="1000">
                          <a:solidFill>
                            <a:schemeClr val="tx1"/>
                          </a:solidFill>
                        </a:rPr>
                        <a:t>Set both short- and long-term goals to ensure immediate improvements and sustained impact</a:t>
                      </a:r>
                    </a:p>
                    <a:p>
                      <a:pPr marL="118872" lvl="0" indent="-118872">
                        <a:buClrTx/>
                        <a:buFont typeface="Arial" panose="020B0604020202020204" pitchFamily="34" charset="0"/>
                        <a:buChar char="•"/>
                      </a:pPr>
                      <a:r>
                        <a:rPr lang="en-US" sz="1000">
                          <a:solidFill>
                            <a:schemeClr val="tx1"/>
                          </a:solidFill>
                        </a:rPr>
                        <a:t>Goals should be measured using both quantitative and qualitative metrics</a:t>
                      </a:r>
                    </a:p>
                  </a:txBody>
                  <a:tcPr/>
                </a:tc>
                <a:extLst>
                  <a:ext uri="{0D108BD9-81ED-4DB2-BD59-A6C34878D82A}">
                    <a16:rowId xmlns:a16="http://schemas.microsoft.com/office/drawing/2014/main" val="992697109"/>
                  </a:ext>
                </a:extLst>
              </a:tr>
              <a:tr h="946205">
                <a:tc>
                  <a:txBody>
                    <a:bodyPr/>
                    <a:lstStyle/>
                    <a:p>
                      <a:endParaRPr lang="en-US"/>
                    </a:p>
                  </a:txBody>
                  <a:tcPr/>
                </a:tc>
                <a:tc>
                  <a:txBody>
                    <a:bodyPr/>
                    <a:lstStyle/>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rPr>
                        <a:t>Explore data-sharing partnerships and collect qualitative equity data through internal and external forums (e.g., surveys of referring providers or community advisory boards) to supplement existing data and guarantee representation of all populations served</a:t>
                      </a:r>
                    </a:p>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Partner with NIH and other industries conducting studies to encourage inclusion of more women and minority patients in clinical trials in the interventional cardiology field </a:t>
                      </a:r>
                    </a:p>
                  </a:txBody>
                  <a:tcPr/>
                </a:tc>
                <a:extLst>
                  <a:ext uri="{0D108BD9-81ED-4DB2-BD59-A6C34878D82A}">
                    <a16:rowId xmlns:a16="http://schemas.microsoft.com/office/drawing/2014/main" val="915426179"/>
                  </a:ext>
                </a:extLst>
              </a:tr>
              <a:tr h="863045">
                <a:tc>
                  <a:txBody>
                    <a:bodyPr/>
                    <a:lstStyle/>
                    <a:p>
                      <a:endParaRPr lang="en-US"/>
                    </a:p>
                  </a:txBody>
                  <a:tcPr/>
                </a:tc>
                <a:tc>
                  <a:txBody>
                    <a:bodyPr/>
                    <a:lstStyle/>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Analyze stratified clinical, operational, and patient experience metrics and identify improvement opportunities  </a:t>
                      </a:r>
                      <a:endParaRPr lang="en-US" sz="1000" kern="1200" dirty="0">
                        <a:solidFill>
                          <a:schemeClr val="tx1"/>
                        </a:solidFill>
                        <a:effectLst/>
                      </a:endParaRPr>
                    </a:p>
                    <a:p>
                      <a:pPr marL="118872" lvl="0" indent="-118872">
                        <a:buClrTx/>
                        <a:buFont typeface="Arial" panose="020B0604020202020204" pitchFamily="34" charset="0"/>
                        <a:buChar char="•"/>
                      </a:pPr>
                      <a:r>
                        <a:rPr lang="en-US" sz="1000" kern="1200" dirty="0">
                          <a:solidFill>
                            <a:schemeClr val="tx1"/>
                          </a:solidFill>
                          <a:effectLst/>
                        </a:rPr>
                        <a:t>Layer multiple patient identities at once to better understand how different types of oppression and privilege interact to impact outcomes</a:t>
                      </a:r>
                    </a:p>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rPr>
                        <a:t>Create a dashboard to track data and transparently share outcomes to hold staff accountable for reaching equity goals </a:t>
                      </a:r>
                      <a:endParaRPr lang="en-US" sz="1000" kern="1200" dirty="0">
                        <a:solidFill>
                          <a:schemeClr val="tx1"/>
                        </a:solidFill>
                        <a:effectLst/>
                        <a:latin typeface="+mn-lt"/>
                        <a:ea typeface="+mn-ea"/>
                        <a:cs typeface="+mn-cs"/>
                      </a:endParaRPr>
                    </a:p>
                  </a:txBody>
                  <a:tcPr/>
                </a:tc>
                <a:extLst>
                  <a:ext uri="{0D108BD9-81ED-4DB2-BD59-A6C34878D82A}">
                    <a16:rowId xmlns:a16="http://schemas.microsoft.com/office/drawing/2014/main" val="4025659074"/>
                  </a:ext>
                </a:extLst>
              </a:tr>
              <a:tr h="813356">
                <a:tc>
                  <a:txBody>
                    <a:bodyPr/>
                    <a:lstStyle/>
                    <a:p>
                      <a:endParaRPr lang="en-US"/>
                    </a:p>
                  </a:txBody>
                  <a:tcPr/>
                </a:tc>
                <a:tc>
                  <a:txBody>
                    <a:bodyPr/>
                    <a:lstStyle/>
                    <a:p>
                      <a:pPr marL="118872" lvl="0" indent="-118872">
                        <a:buClrTx/>
                        <a:buFont typeface="Arial" panose="020B0604020202020204" pitchFamily="34" charset="0"/>
                        <a:buChar char="•"/>
                      </a:pPr>
                      <a:r>
                        <a:rPr lang="en-US" sz="1000" kern="1200" dirty="0">
                          <a:solidFill>
                            <a:schemeClr val="tx1"/>
                          </a:solidFill>
                          <a:effectLst/>
                        </a:rPr>
                        <a:t>Educate clinicians and staff on existing disparities in diagnosis and treatment rates </a:t>
                      </a:r>
                    </a:p>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rPr>
                        <a:t>Identify and address root issues of inequity that are within the control of individual staff</a:t>
                      </a:r>
                    </a:p>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rPr>
                        <a:t>Offer appropriate cultural competency training focused on language concordance and providing culturally sensitive care </a:t>
                      </a:r>
                    </a:p>
                  </a:txBody>
                  <a:tcPr/>
                </a:tc>
                <a:extLst>
                  <a:ext uri="{0D108BD9-81ED-4DB2-BD59-A6C34878D82A}">
                    <a16:rowId xmlns:a16="http://schemas.microsoft.com/office/drawing/2014/main" val="1600061936"/>
                  </a:ext>
                </a:extLst>
              </a:tr>
              <a:tr h="1082129">
                <a:tc>
                  <a:txBody>
                    <a:bodyPr/>
                    <a:lstStyle/>
                    <a:p>
                      <a:endParaRPr lang="en-US"/>
                    </a:p>
                  </a:txBody>
                  <a:tcPr/>
                </a:tc>
                <a:tc>
                  <a:txBody>
                    <a:bodyPr/>
                    <a:lstStyle/>
                    <a:p>
                      <a:pPr marL="118872" indent="-118872">
                        <a:buClrTx/>
                        <a:buFont typeface="Arial" panose="020B0604020202020204" pitchFamily="34" charset="0"/>
                        <a:buChar char="•"/>
                      </a:pPr>
                      <a:r>
                        <a:rPr lang="en-US" sz="1000" dirty="0">
                          <a:solidFill>
                            <a:schemeClr val="tx1"/>
                          </a:solidFill>
                        </a:rPr>
                        <a:t>Help reduce barriers to access both inside and outside the clinical setting: </a:t>
                      </a:r>
                    </a:p>
                    <a:p>
                      <a:pPr marL="237744" lvl="1" indent="-118872">
                        <a:buClrTx/>
                        <a:buFont typeface="Arial" panose="020B0604020202020204" pitchFamily="34" charset="0"/>
                        <a:buChar char="–"/>
                      </a:pPr>
                      <a:r>
                        <a:rPr lang="en-US" sz="1000" kern="1200" dirty="0">
                          <a:solidFill>
                            <a:schemeClr val="tx1"/>
                          </a:solidFill>
                          <a:effectLst/>
                        </a:rPr>
                        <a:t>Secure transportation for appointments</a:t>
                      </a:r>
                    </a:p>
                    <a:p>
                      <a:pPr marL="237744" marR="0" lvl="1" indent="-118872" algn="l" defTabSz="640080" rtl="0" eaLnBrk="1" fontAlgn="auto" latinLnBrk="0" hangingPunct="1">
                        <a:lnSpc>
                          <a:spcPct val="100000"/>
                        </a:lnSpc>
                        <a:spcBef>
                          <a:spcPts val="300"/>
                        </a:spcBef>
                        <a:spcAft>
                          <a:spcPts val="0"/>
                        </a:spcAft>
                        <a:buClrTx/>
                        <a:buSzPct val="100000"/>
                        <a:buFont typeface="Arial" panose="020B0604020202020204" pitchFamily="34" charset="0"/>
                        <a:buChar char="–"/>
                        <a:tabLst/>
                        <a:defRPr/>
                      </a:pPr>
                      <a:r>
                        <a:rPr lang="en-US" sz="1000" kern="1200" dirty="0">
                          <a:solidFill>
                            <a:schemeClr val="tx1"/>
                          </a:solidFill>
                          <a:effectLst/>
                        </a:rPr>
                        <a:t>Provide interactive patient education and preparation materials </a:t>
                      </a:r>
                    </a:p>
                    <a:p>
                      <a:pPr marL="237744" lvl="1" indent="-118872">
                        <a:buClrTx/>
                        <a:buFont typeface="Arial" panose="020B0604020202020204" pitchFamily="34" charset="0"/>
                        <a:buChar char="–"/>
                      </a:pPr>
                      <a:r>
                        <a:rPr lang="en-US" sz="1000" kern="1200" dirty="0">
                          <a:solidFill>
                            <a:schemeClr val="tx1"/>
                          </a:solidFill>
                          <a:effectLst/>
                        </a:rPr>
                        <a:t>Leverage care navigators to help facilitate steps across the SH care journey  </a:t>
                      </a:r>
                    </a:p>
                    <a:p>
                      <a:pPr marL="237744" lvl="1" indent="-118872">
                        <a:buClrTx/>
                        <a:buFont typeface="Arial" panose="020B0604020202020204" pitchFamily="34" charset="0"/>
                        <a:buChar char="–"/>
                      </a:pPr>
                      <a:r>
                        <a:rPr lang="en-US" sz="1000" kern="1200" dirty="0">
                          <a:solidFill>
                            <a:schemeClr val="tx1"/>
                          </a:solidFill>
                          <a:effectLst/>
                        </a:rPr>
                        <a:t>Offer or expand prehab and cardiac rehab services </a:t>
                      </a:r>
                    </a:p>
                  </a:txBody>
                  <a:tcPr/>
                </a:tc>
                <a:extLst>
                  <a:ext uri="{0D108BD9-81ED-4DB2-BD59-A6C34878D82A}">
                    <a16:rowId xmlns:a16="http://schemas.microsoft.com/office/drawing/2014/main" val="110674797"/>
                  </a:ext>
                </a:extLst>
              </a:tr>
              <a:tr h="863045">
                <a:tc>
                  <a:txBody>
                    <a:bodyPr/>
                    <a:lstStyle/>
                    <a:p>
                      <a:endParaRPr lang="en-US"/>
                    </a:p>
                  </a:txBody>
                  <a:tcPr/>
                </a:tc>
                <a:tc>
                  <a:txBody>
                    <a:bodyPr/>
                    <a:lstStyle/>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Work towards having a clinical staff that’s reflective of the patient population</a:t>
                      </a:r>
                      <a:endParaRPr lang="en-US" sz="1000" dirty="0">
                        <a:solidFill>
                          <a:schemeClr val="tx1"/>
                        </a:solidFill>
                      </a:endParaRPr>
                    </a:p>
                    <a:p>
                      <a:pPr marL="118872" indent="-118872">
                        <a:buClrTx/>
                        <a:buFont typeface="Arial" panose="020B0604020202020204" pitchFamily="34" charset="0"/>
                        <a:buChar char="•"/>
                      </a:pPr>
                      <a:r>
                        <a:rPr lang="en-US" sz="1000" dirty="0">
                          <a:solidFill>
                            <a:schemeClr val="tx1"/>
                          </a:solidFill>
                        </a:rPr>
                        <a:t>Set defined goals for improving diversity in your workforce</a:t>
                      </a:r>
                      <a:endParaRPr lang="en-US" sz="1000" kern="1200" dirty="0">
                        <a:solidFill>
                          <a:schemeClr val="tx1"/>
                        </a:solidFill>
                        <a:effectLst/>
                        <a:latin typeface="+mn-lt"/>
                        <a:ea typeface="+mn-ea"/>
                        <a:cs typeface="+mn-cs"/>
                      </a:endParaRPr>
                    </a:p>
                    <a:p>
                      <a:pPr marL="237744" lvl="1" indent="-118872">
                        <a:buClrTx/>
                        <a:buFont typeface="Arial" panose="020B0604020202020204" pitchFamily="34" charset="0"/>
                        <a:buChar char="–"/>
                      </a:pPr>
                      <a:r>
                        <a:rPr lang="en-US" sz="1000" kern="1200" dirty="0">
                          <a:solidFill>
                            <a:schemeClr val="tx1"/>
                          </a:solidFill>
                          <a:effectLst/>
                          <a:latin typeface="+mn-lt"/>
                          <a:ea typeface="+mn-ea"/>
                          <a:cs typeface="+mn-cs"/>
                        </a:rPr>
                        <a:t>Track percentage of physicians and staff by sex and race/ethnicity</a:t>
                      </a:r>
                    </a:p>
                    <a:p>
                      <a:pPr marL="237744" lvl="1" indent="-118872">
                        <a:buClrTx/>
                        <a:buFont typeface="Arial" panose="020B0604020202020204" pitchFamily="34" charset="0"/>
                        <a:buChar char="–"/>
                      </a:pPr>
                      <a:r>
                        <a:rPr lang="en-US" sz="1000" kern="1200" dirty="0">
                          <a:solidFill>
                            <a:schemeClr val="tx1"/>
                          </a:solidFill>
                          <a:effectLst/>
                          <a:latin typeface="+mn-lt"/>
                          <a:ea typeface="+mn-ea"/>
                          <a:cs typeface="+mn-cs"/>
                        </a:rPr>
                        <a:t>Track percentage of women and minorities in leadership positions</a:t>
                      </a:r>
                    </a:p>
                  </a:txBody>
                  <a:tcPr/>
                </a:tc>
                <a:extLst>
                  <a:ext uri="{0D108BD9-81ED-4DB2-BD59-A6C34878D82A}">
                    <a16:rowId xmlns:a16="http://schemas.microsoft.com/office/drawing/2014/main" val="3377544676"/>
                  </a:ext>
                </a:extLst>
              </a:tr>
              <a:tr h="744979">
                <a:tc>
                  <a:txBody>
                    <a:bodyPr/>
                    <a:lstStyle/>
                    <a:p>
                      <a:endParaRPr lang="en-US"/>
                    </a:p>
                  </a:txBody>
                  <a:tcPr/>
                </a:tc>
                <a:tc>
                  <a:txBody>
                    <a:bodyPr/>
                    <a:lstStyle/>
                    <a:p>
                      <a:pPr marL="118872" lvl="0" indent="-118872">
                        <a:buClrTx/>
                        <a:buFont typeface="Arial" panose="020B0604020202020204" pitchFamily="34" charset="0"/>
                        <a:buChar char="•"/>
                      </a:pPr>
                      <a:r>
                        <a:rPr lang="en-US" sz="1000" kern="1200" dirty="0">
                          <a:solidFill>
                            <a:schemeClr val="tx1"/>
                          </a:solidFill>
                          <a:effectLst/>
                          <a:latin typeface="+mn-lt"/>
                          <a:ea typeface="+mn-ea"/>
                          <a:cs typeface="+mn-cs"/>
                        </a:rPr>
                        <a:t>Expand screening and educational resources to underserved communities</a:t>
                      </a:r>
                    </a:p>
                    <a:p>
                      <a:pPr marL="118872" lvl="0" indent="-118872">
                        <a:buClrTx/>
                        <a:buFont typeface="Arial" panose="020B0604020202020204" pitchFamily="34" charset="0"/>
                        <a:buChar char="•"/>
                      </a:pPr>
                      <a:r>
                        <a:rPr lang="en-US" sz="1000" kern="1200" dirty="0">
                          <a:solidFill>
                            <a:schemeClr val="tx1"/>
                          </a:solidFill>
                          <a:effectLst/>
                          <a:latin typeface="+mn-lt"/>
                          <a:ea typeface="+mn-ea"/>
                          <a:cs typeface="+mn-cs"/>
                        </a:rPr>
                        <a:t>Partner with community organizations to improve outreach and expand access to SH services</a:t>
                      </a:r>
                    </a:p>
                  </a:txBody>
                  <a:tcPr/>
                </a:tc>
                <a:extLst>
                  <a:ext uri="{0D108BD9-81ED-4DB2-BD59-A6C34878D82A}">
                    <a16:rowId xmlns:a16="http://schemas.microsoft.com/office/drawing/2014/main" val="578020313"/>
                  </a:ext>
                </a:extLst>
              </a:tr>
            </a:tbl>
          </a:graphicData>
        </a:graphic>
      </p:graphicFrame>
      <p:pic>
        <p:nvPicPr>
          <p:cNvPr id="23" name="Picture 22">
            <a:extLst>
              <a:ext uri="{FF2B5EF4-FFF2-40B4-BE49-F238E27FC236}">
                <a16:creationId xmlns:a16="http://schemas.microsoft.com/office/drawing/2014/main" id="{0913959E-F32E-40F2-8666-D10AB775B7BB}"/>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gray">
          <a:xfrm>
            <a:off x="950291" y="5963913"/>
            <a:ext cx="410819" cy="463424"/>
          </a:xfrm>
          <a:prstGeom prst="rect">
            <a:avLst/>
          </a:prstGeom>
        </p:spPr>
      </p:pic>
      <p:pic>
        <p:nvPicPr>
          <p:cNvPr id="24" name="Picture 23">
            <a:extLst>
              <a:ext uri="{FF2B5EF4-FFF2-40B4-BE49-F238E27FC236}">
                <a16:creationId xmlns:a16="http://schemas.microsoft.com/office/drawing/2014/main" id="{B3D56EEF-5830-4F47-B155-4AE63A61BE3D}"/>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944082" y="3104206"/>
            <a:ext cx="423237" cy="417606"/>
          </a:xfrm>
          <a:prstGeom prst="rect">
            <a:avLst/>
          </a:prstGeom>
        </p:spPr>
      </p:pic>
      <p:pic>
        <p:nvPicPr>
          <p:cNvPr id="25" name="Picture 24">
            <a:extLst>
              <a:ext uri="{FF2B5EF4-FFF2-40B4-BE49-F238E27FC236}">
                <a16:creationId xmlns:a16="http://schemas.microsoft.com/office/drawing/2014/main" id="{82E60F70-AB4E-499A-9E11-832AA689DC7E}"/>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932517" y="3982830"/>
            <a:ext cx="446367" cy="416682"/>
          </a:xfrm>
          <a:prstGeom prst="rect">
            <a:avLst/>
          </a:prstGeom>
        </p:spPr>
      </p:pic>
      <p:pic>
        <p:nvPicPr>
          <p:cNvPr id="26" name="Picture 25">
            <a:extLst>
              <a:ext uri="{FF2B5EF4-FFF2-40B4-BE49-F238E27FC236}">
                <a16:creationId xmlns:a16="http://schemas.microsoft.com/office/drawing/2014/main" id="{2FA1EDB5-47AF-42B0-ABC9-1CDFA65C5D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488" y="6794747"/>
            <a:ext cx="486424" cy="543658"/>
          </a:xfrm>
          <a:prstGeom prst="rect">
            <a:avLst/>
          </a:prstGeom>
        </p:spPr>
      </p:pic>
      <p:pic>
        <p:nvPicPr>
          <p:cNvPr id="27" name="Picture 26">
            <a:extLst>
              <a:ext uri="{FF2B5EF4-FFF2-40B4-BE49-F238E27FC236}">
                <a16:creationId xmlns:a16="http://schemas.microsoft.com/office/drawing/2014/main" id="{242F0EA3-0F64-4669-9583-18A8B0FB2FFA}"/>
              </a:ext>
            </a:extLst>
          </p:cNvPr>
          <p:cNvPicPr>
            <a:picLocks/>
          </p:cNvPicPr>
          <p:nvPr/>
        </p:nvPicPr>
        <p:blipFill>
          <a:blip r:embed="rId6">
            <a:extLst>
              <a:ext uri="{28A0092B-C50C-407E-A947-70E740481C1C}">
                <a14:useLocalDpi xmlns:a14="http://schemas.microsoft.com/office/drawing/2010/main" val="0"/>
              </a:ext>
            </a:extLst>
          </a:blip>
          <a:stretch>
            <a:fillRect/>
          </a:stretch>
        </p:blipFill>
        <p:spPr bwMode="gray">
          <a:xfrm>
            <a:off x="904133" y="4988914"/>
            <a:ext cx="503134" cy="514040"/>
          </a:xfrm>
          <a:prstGeom prst="rect">
            <a:avLst/>
          </a:prstGeom>
        </p:spPr>
      </p:pic>
      <p:pic>
        <p:nvPicPr>
          <p:cNvPr id="28" name="Picture 27">
            <a:extLst>
              <a:ext uri="{FF2B5EF4-FFF2-40B4-BE49-F238E27FC236}">
                <a16:creationId xmlns:a16="http://schemas.microsoft.com/office/drawing/2014/main" id="{E4ABB3DC-AB74-4369-93CE-8B8E835BF1B7}"/>
              </a:ext>
            </a:extLst>
          </p:cNvPr>
          <p:cNvPicPr>
            <a:picLocks/>
          </p:cNvPicPr>
          <p:nvPr/>
        </p:nvPicPr>
        <p:blipFill>
          <a:blip r:embed="rId7">
            <a:extLst>
              <a:ext uri="{28A0092B-C50C-407E-A947-70E740481C1C}">
                <a14:useLocalDpi xmlns:a14="http://schemas.microsoft.com/office/drawing/2010/main" val="0"/>
              </a:ext>
            </a:extLst>
          </a:blip>
          <a:stretch>
            <a:fillRect/>
          </a:stretch>
        </p:blipFill>
        <p:spPr bwMode="gray">
          <a:xfrm>
            <a:off x="934306" y="8684837"/>
            <a:ext cx="442789" cy="322766"/>
          </a:xfrm>
          <a:prstGeom prst="rect">
            <a:avLst/>
          </a:prstGeom>
        </p:spPr>
      </p:pic>
      <p:pic>
        <p:nvPicPr>
          <p:cNvPr id="29" name="Picture 28">
            <a:extLst>
              <a:ext uri="{FF2B5EF4-FFF2-40B4-BE49-F238E27FC236}">
                <a16:creationId xmlns:a16="http://schemas.microsoft.com/office/drawing/2014/main" id="{CAB4DE73-73B2-4767-A7C8-73B962B12F14}"/>
              </a:ext>
            </a:extLst>
          </p:cNvPr>
          <p:cNvPicPr>
            <a:picLocks/>
          </p:cNvPicPr>
          <p:nvPr/>
        </p:nvPicPr>
        <p:blipFill>
          <a:blip r:embed="rId8">
            <a:extLst>
              <a:ext uri="{28A0092B-C50C-407E-A947-70E740481C1C}">
                <a14:useLocalDpi xmlns:a14="http://schemas.microsoft.com/office/drawing/2010/main" val="0"/>
              </a:ext>
            </a:extLst>
          </a:blip>
          <a:stretch>
            <a:fillRect/>
          </a:stretch>
        </p:blipFill>
        <p:spPr bwMode="gray">
          <a:xfrm>
            <a:off x="961722" y="7823269"/>
            <a:ext cx="387957" cy="375977"/>
          </a:xfrm>
          <a:prstGeom prst="rect">
            <a:avLst/>
          </a:prstGeom>
        </p:spPr>
      </p:pic>
      <p:pic>
        <p:nvPicPr>
          <p:cNvPr id="30" name="Picture 29">
            <a:extLst>
              <a:ext uri="{FF2B5EF4-FFF2-40B4-BE49-F238E27FC236}">
                <a16:creationId xmlns:a16="http://schemas.microsoft.com/office/drawing/2014/main" id="{9A15D42A-2755-4F65-9529-DE8A8C379C2C}"/>
              </a:ext>
            </a:extLst>
          </p:cNvPr>
          <p:cNvPicPr>
            <a:picLocks/>
          </p:cNvPicPr>
          <p:nvPr/>
        </p:nvPicPr>
        <p:blipFill>
          <a:blip r:embed="rId9">
            <a:extLst>
              <a:ext uri="{28A0092B-C50C-407E-A947-70E740481C1C}">
                <a14:useLocalDpi xmlns:a14="http://schemas.microsoft.com/office/drawing/2010/main" val="0"/>
              </a:ext>
            </a:extLst>
          </a:blip>
          <a:stretch>
            <a:fillRect/>
          </a:stretch>
        </p:blipFill>
        <p:spPr bwMode="gray">
          <a:xfrm>
            <a:off x="874684" y="2326726"/>
            <a:ext cx="562033" cy="421426"/>
          </a:xfrm>
          <a:prstGeom prst="rect">
            <a:avLst/>
          </a:prstGeom>
        </p:spPr>
      </p:pic>
      <p:sp>
        <p:nvSpPr>
          <p:cNvPr id="31" name="TextBox 30">
            <a:extLst>
              <a:ext uri="{FF2B5EF4-FFF2-40B4-BE49-F238E27FC236}">
                <a16:creationId xmlns:a16="http://schemas.microsoft.com/office/drawing/2014/main" id="{7205EEC5-01C5-48D3-A176-F72A091ABC85}"/>
              </a:ext>
            </a:extLst>
          </p:cNvPr>
          <p:cNvSpPr txBox="1"/>
          <p:nvPr/>
        </p:nvSpPr>
        <p:spPr bwMode="gray">
          <a:xfrm>
            <a:off x="735885" y="2743694"/>
            <a:ext cx="880285" cy="169277"/>
          </a:xfrm>
          <a:prstGeom prst="rect">
            <a:avLst/>
          </a:prstGeom>
          <a:noFill/>
        </p:spPr>
        <p:txBody>
          <a:bodyPr wrap="square" lIns="0" tIns="0" rIns="0" bIns="0" rtlCol="0">
            <a:spAutoFit/>
          </a:bodyPr>
          <a:lstStyle/>
          <a:p>
            <a:pPr>
              <a:spcBef>
                <a:spcPts val="500"/>
              </a:spcBef>
            </a:pPr>
            <a:r>
              <a:rPr lang="en-US" sz="1100" b="1"/>
              <a:t>Governance</a:t>
            </a:r>
          </a:p>
        </p:txBody>
      </p:sp>
      <p:sp>
        <p:nvSpPr>
          <p:cNvPr id="32" name="TextBox 31">
            <a:extLst>
              <a:ext uri="{FF2B5EF4-FFF2-40B4-BE49-F238E27FC236}">
                <a16:creationId xmlns:a16="http://schemas.microsoft.com/office/drawing/2014/main" id="{B91C9B57-D352-4299-9104-DF7315FD46B1}"/>
              </a:ext>
            </a:extLst>
          </p:cNvPr>
          <p:cNvSpPr txBox="1"/>
          <p:nvPr/>
        </p:nvSpPr>
        <p:spPr bwMode="gray">
          <a:xfrm>
            <a:off x="952846" y="3531356"/>
            <a:ext cx="446367" cy="169277"/>
          </a:xfrm>
          <a:prstGeom prst="rect">
            <a:avLst/>
          </a:prstGeom>
          <a:noFill/>
        </p:spPr>
        <p:txBody>
          <a:bodyPr wrap="square" lIns="0" tIns="0" rIns="0" bIns="0" rtlCol="0">
            <a:spAutoFit/>
          </a:bodyPr>
          <a:lstStyle/>
          <a:p>
            <a:pPr>
              <a:spcBef>
                <a:spcPts val="500"/>
              </a:spcBef>
            </a:pPr>
            <a:r>
              <a:rPr lang="en-US" sz="1100" b="1"/>
              <a:t>Goals</a:t>
            </a:r>
          </a:p>
        </p:txBody>
      </p:sp>
      <p:sp>
        <p:nvSpPr>
          <p:cNvPr id="33" name="TextBox 32">
            <a:extLst>
              <a:ext uri="{FF2B5EF4-FFF2-40B4-BE49-F238E27FC236}">
                <a16:creationId xmlns:a16="http://schemas.microsoft.com/office/drawing/2014/main" id="{6F82FFB0-2BE2-4640-8587-D583AB3FE3A7}"/>
              </a:ext>
            </a:extLst>
          </p:cNvPr>
          <p:cNvSpPr txBox="1"/>
          <p:nvPr/>
        </p:nvSpPr>
        <p:spPr bwMode="gray">
          <a:xfrm>
            <a:off x="682177" y="4441084"/>
            <a:ext cx="1101466" cy="169277"/>
          </a:xfrm>
          <a:prstGeom prst="rect">
            <a:avLst/>
          </a:prstGeom>
          <a:noFill/>
        </p:spPr>
        <p:txBody>
          <a:bodyPr wrap="square" lIns="0" tIns="0" rIns="0" bIns="0" rtlCol="0">
            <a:spAutoFit/>
          </a:bodyPr>
          <a:lstStyle/>
          <a:p>
            <a:pPr>
              <a:spcBef>
                <a:spcPts val="500"/>
              </a:spcBef>
            </a:pPr>
            <a:r>
              <a:rPr lang="en-US" sz="1100" b="1"/>
              <a:t>Data collection</a:t>
            </a:r>
          </a:p>
        </p:txBody>
      </p:sp>
      <p:sp>
        <p:nvSpPr>
          <p:cNvPr id="34" name="TextBox 33">
            <a:extLst>
              <a:ext uri="{FF2B5EF4-FFF2-40B4-BE49-F238E27FC236}">
                <a16:creationId xmlns:a16="http://schemas.microsoft.com/office/drawing/2014/main" id="{E77F09ED-16F6-44EF-937B-CBC517F70827}"/>
              </a:ext>
            </a:extLst>
          </p:cNvPr>
          <p:cNvSpPr txBox="1"/>
          <p:nvPr/>
        </p:nvSpPr>
        <p:spPr bwMode="gray">
          <a:xfrm>
            <a:off x="710561" y="5492378"/>
            <a:ext cx="987703" cy="169277"/>
          </a:xfrm>
          <a:prstGeom prst="rect">
            <a:avLst/>
          </a:prstGeom>
          <a:noFill/>
        </p:spPr>
        <p:txBody>
          <a:bodyPr wrap="square" lIns="0" tIns="0" rIns="0" bIns="0" rtlCol="0">
            <a:spAutoFit/>
          </a:bodyPr>
          <a:lstStyle/>
          <a:p>
            <a:pPr>
              <a:spcBef>
                <a:spcPts val="500"/>
              </a:spcBef>
            </a:pPr>
            <a:r>
              <a:rPr lang="en-US" sz="1100" b="1"/>
              <a:t>Data analysis</a:t>
            </a:r>
          </a:p>
        </p:txBody>
      </p:sp>
      <p:sp>
        <p:nvSpPr>
          <p:cNvPr id="35" name="TextBox 34">
            <a:extLst>
              <a:ext uri="{FF2B5EF4-FFF2-40B4-BE49-F238E27FC236}">
                <a16:creationId xmlns:a16="http://schemas.microsoft.com/office/drawing/2014/main" id="{D86550A0-80D8-4B0F-871C-C469B274C218}"/>
              </a:ext>
            </a:extLst>
          </p:cNvPr>
          <p:cNvSpPr txBox="1"/>
          <p:nvPr/>
        </p:nvSpPr>
        <p:spPr bwMode="gray">
          <a:xfrm>
            <a:off x="700088" y="6429863"/>
            <a:ext cx="951877" cy="169277"/>
          </a:xfrm>
          <a:prstGeom prst="rect">
            <a:avLst/>
          </a:prstGeom>
          <a:noFill/>
        </p:spPr>
        <p:txBody>
          <a:bodyPr wrap="square" lIns="0" tIns="0" rIns="0" bIns="0" rtlCol="0">
            <a:spAutoFit/>
          </a:bodyPr>
          <a:lstStyle/>
          <a:p>
            <a:pPr>
              <a:spcBef>
                <a:spcPts val="500"/>
              </a:spcBef>
            </a:pPr>
            <a:r>
              <a:rPr lang="en-US" sz="1100" b="1"/>
              <a:t>Staff training</a:t>
            </a:r>
          </a:p>
        </p:txBody>
      </p:sp>
      <p:sp>
        <p:nvSpPr>
          <p:cNvPr id="36" name="TextBox 35">
            <a:extLst>
              <a:ext uri="{FF2B5EF4-FFF2-40B4-BE49-F238E27FC236}">
                <a16:creationId xmlns:a16="http://schemas.microsoft.com/office/drawing/2014/main" id="{03E4BD07-DFF1-403F-96A8-96017C3008D9}"/>
              </a:ext>
            </a:extLst>
          </p:cNvPr>
          <p:cNvSpPr txBox="1"/>
          <p:nvPr/>
        </p:nvSpPr>
        <p:spPr bwMode="gray">
          <a:xfrm>
            <a:off x="715225" y="7382587"/>
            <a:ext cx="911414" cy="169277"/>
          </a:xfrm>
          <a:prstGeom prst="rect">
            <a:avLst/>
          </a:prstGeom>
          <a:noFill/>
        </p:spPr>
        <p:txBody>
          <a:bodyPr wrap="square" lIns="0" tIns="0" rIns="0" bIns="0" rtlCol="0">
            <a:spAutoFit/>
          </a:bodyPr>
          <a:lstStyle/>
          <a:p>
            <a:pPr>
              <a:spcBef>
                <a:spcPts val="500"/>
              </a:spcBef>
            </a:pPr>
            <a:r>
              <a:rPr lang="en-US" sz="1100" b="1"/>
              <a:t>Holistic care</a:t>
            </a:r>
          </a:p>
        </p:txBody>
      </p:sp>
      <p:sp>
        <p:nvSpPr>
          <p:cNvPr id="37" name="TextBox 36">
            <a:extLst>
              <a:ext uri="{FF2B5EF4-FFF2-40B4-BE49-F238E27FC236}">
                <a16:creationId xmlns:a16="http://schemas.microsoft.com/office/drawing/2014/main" id="{351099AD-116B-4865-B7FA-EA6D8E4EBDF1}"/>
              </a:ext>
            </a:extLst>
          </p:cNvPr>
          <p:cNvSpPr txBox="1"/>
          <p:nvPr/>
        </p:nvSpPr>
        <p:spPr bwMode="gray">
          <a:xfrm>
            <a:off x="545439" y="8224633"/>
            <a:ext cx="1520782" cy="338554"/>
          </a:xfrm>
          <a:prstGeom prst="rect">
            <a:avLst/>
          </a:prstGeom>
          <a:noFill/>
        </p:spPr>
        <p:txBody>
          <a:bodyPr wrap="square" lIns="0" tIns="0" rIns="0" bIns="0" rtlCol="0">
            <a:spAutoFit/>
          </a:bodyPr>
          <a:lstStyle/>
          <a:p>
            <a:pPr>
              <a:spcBef>
                <a:spcPts val="500"/>
              </a:spcBef>
            </a:pPr>
            <a:r>
              <a:rPr lang="en-US" sz="1100" b="1"/>
              <a:t>Workforce diversity, equity, and inclusion</a:t>
            </a:r>
          </a:p>
        </p:txBody>
      </p:sp>
      <p:sp>
        <p:nvSpPr>
          <p:cNvPr id="38" name="TextBox 37">
            <a:extLst>
              <a:ext uri="{FF2B5EF4-FFF2-40B4-BE49-F238E27FC236}">
                <a16:creationId xmlns:a16="http://schemas.microsoft.com/office/drawing/2014/main" id="{ECA5F7AC-B006-4EC5-A27A-0E1F87AA665A}"/>
              </a:ext>
            </a:extLst>
          </p:cNvPr>
          <p:cNvSpPr txBox="1"/>
          <p:nvPr/>
        </p:nvSpPr>
        <p:spPr bwMode="gray">
          <a:xfrm>
            <a:off x="545439" y="8982203"/>
            <a:ext cx="1520783" cy="338554"/>
          </a:xfrm>
          <a:prstGeom prst="rect">
            <a:avLst/>
          </a:prstGeom>
          <a:noFill/>
        </p:spPr>
        <p:txBody>
          <a:bodyPr wrap="square" lIns="0" tIns="0" rIns="0" bIns="0" rtlCol="0">
            <a:spAutoFit/>
          </a:bodyPr>
          <a:lstStyle/>
          <a:p>
            <a:pPr>
              <a:spcBef>
                <a:spcPts val="500"/>
              </a:spcBef>
            </a:pPr>
            <a:r>
              <a:rPr lang="en-US" sz="1100" b="1"/>
              <a:t>Social needs and community outreach</a:t>
            </a:r>
          </a:p>
        </p:txBody>
      </p:sp>
      <p:sp>
        <p:nvSpPr>
          <p:cNvPr id="39" name="Text Placeholder 38">
            <a:extLst>
              <a:ext uri="{FF2B5EF4-FFF2-40B4-BE49-F238E27FC236}">
                <a16:creationId xmlns:a16="http://schemas.microsoft.com/office/drawing/2014/main" id="{3469355C-D740-4B32-92FB-3C3B6E1D0242}"/>
              </a:ext>
            </a:extLst>
          </p:cNvPr>
          <p:cNvSpPr txBox="1">
            <a:spLocks noGrp="1"/>
          </p:cNvSpPr>
          <p:nvPr>
            <p:ph type="body" sz="quarter" idx="27"/>
          </p:nvPr>
        </p:nvSpPr>
        <p:spPr bwMode="gray">
          <a:xfrm>
            <a:off x="5977467" y="9463486"/>
            <a:ext cx="3435350" cy="76200"/>
          </a:xfrm>
          <a:prstGeom prst="rect">
            <a:avLst/>
          </a:prstGeom>
          <a:noFill/>
        </p:spPr>
        <p:txBody>
          <a:bodyPr wrap="square">
            <a:spAutoFit/>
          </a:bodyPr>
          <a:lstStyle/>
          <a:p>
            <a:r>
              <a:rPr lang="en-US" sz="500">
                <a:solidFill>
                  <a:schemeClr val="accent3"/>
                </a:solidFill>
              </a:rPr>
              <a:t>Source: Advisory Board interviews and analysis.</a:t>
            </a:r>
          </a:p>
        </p:txBody>
      </p:sp>
    </p:spTree>
    <p:extLst>
      <p:ext uri="{BB962C8B-B14F-4D97-AF65-F5344CB8AC3E}">
        <p14:creationId xmlns:p14="http://schemas.microsoft.com/office/powerpoint/2010/main" val="189474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9" y="1202461"/>
            <a:ext cx="6856301" cy="830997"/>
          </a:xfrm>
        </p:spPr>
        <p:txBody>
          <a:bodyPr/>
          <a:lstStyle/>
          <a:p>
            <a:r>
              <a:rPr lang="en-US"/>
              <a:t>Conversations you should </a:t>
            </a:r>
            <a:br>
              <a:rPr lang="en-US"/>
            </a:br>
            <a:r>
              <a:rPr lang="en-US"/>
              <a:t>be having</a:t>
            </a:r>
          </a:p>
        </p:txBody>
      </p:sp>
      <p:graphicFrame>
        <p:nvGraphicFramePr>
          <p:cNvPr id="7" name="Table 6"/>
          <p:cNvGraphicFramePr>
            <a:graphicFrameLocks noGrp="1"/>
          </p:cNvGraphicFramePr>
          <p:nvPr>
            <p:extLst>
              <p:ext uri="{D42A27DB-BD31-4B8C-83A1-F6EECF244321}">
                <p14:modId xmlns:p14="http://schemas.microsoft.com/office/powerpoint/2010/main" val="1015870767"/>
              </p:ext>
            </p:extLst>
          </p:nvPr>
        </p:nvGraphicFramePr>
        <p:xfrm>
          <a:off x="457197" y="2411413"/>
          <a:ext cx="5448304" cy="4288664"/>
        </p:xfrm>
        <a:graphic>
          <a:graphicData uri="http://schemas.openxmlformats.org/drawingml/2006/table">
            <a:tbl>
              <a:tblPr firstRow="1" bandRow="1">
                <a:tableStyleId>{2D5ABB26-0587-4C30-8999-92F81FD0307C}</a:tableStyleId>
              </a:tblPr>
              <a:tblGrid>
                <a:gridCol w="905439">
                  <a:extLst>
                    <a:ext uri="{9D8B030D-6E8A-4147-A177-3AD203B41FA5}">
                      <a16:colId xmlns:a16="http://schemas.microsoft.com/office/drawing/2014/main" val="3756038665"/>
                    </a:ext>
                  </a:extLst>
                </a:gridCol>
                <a:gridCol w="4542865">
                  <a:extLst>
                    <a:ext uri="{9D8B030D-6E8A-4147-A177-3AD203B41FA5}">
                      <a16:colId xmlns:a16="http://schemas.microsoft.com/office/drawing/2014/main" val="2866311678"/>
                    </a:ext>
                  </a:extLst>
                </a:gridCol>
              </a:tblGrid>
              <a:tr h="0">
                <a:tc>
                  <a:txBody>
                    <a:bodyPr/>
                    <a:lstStyle/>
                    <a:p>
                      <a:pPr algn="ctr"/>
                      <a:r>
                        <a:rPr lang="en-US" sz="4000">
                          <a:solidFill>
                            <a:schemeClr val="accent6"/>
                          </a:solidFill>
                          <a:latin typeface="+mj-lt"/>
                        </a:rPr>
                        <a:t>01</a:t>
                      </a:r>
                    </a:p>
                  </a:txBody>
                  <a:tcPr marT="182880" marB="182880" anchor="ctr">
                    <a:lnB w="6350" cap="flat" cmpd="sng" algn="ctr">
                      <a:solidFill>
                        <a:schemeClr val="accent2"/>
                      </a:solidFill>
                      <a:prstDash val="solid"/>
                      <a:round/>
                      <a:headEnd type="none" w="med" len="med"/>
                      <a:tailEnd type="none" w="med" len="med"/>
                    </a:lnB>
                  </a:tcPr>
                </a:tc>
                <a:tc>
                  <a:txBody>
                    <a:bodyPr/>
                    <a:lstStyle/>
                    <a:p>
                      <a:pPr>
                        <a:lnSpc>
                          <a:spcPct val="130000"/>
                        </a:lnSpc>
                        <a:spcBef>
                          <a:spcPts val="1200"/>
                        </a:spcBef>
                      </a:pPr>
                      <a:r>
                        <a:rPr lang="en-US" sz="1400" dirty="0">
                          <a:solidFill>
                            <a:schemeClr val="tx1"/>
                          </a:solidFill>
                        </a:rPr>
                        <a:t>Partner with service line and system leaders to advance health equity efforts</a:t>
                      </a:r>
                    </a:p>
                  </a:txBody>
                  <a:tcPr marT="182880" marB="182880" anchor="ctr">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7983202"/>
                  </a:ext>
                </a:extLst>
              </a:tr>
              <a:tr h="0">
                <a:tc>
                  <a:txBody>
                    <a:bodyPr/>
                    <a:lstStyle/>
                    <a:p>
                      <a:pPr algn="ctr"/>
                      <a:r>
                        <a:rPr lang="en-US" sz="4000">
                          <a:solidFill>
                            <a:schemeClr val="accent6"/>
                          </a:solidFill>
                          <a:latin typeface="+mj-lt"/>
                        </a:rPr>
                        <a:t>02</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marL="0" marR="0" lvl="0" indent="0" algn="l" defTabSz="640080" rtl="0" eaLnBrk="1" fontAlgn="auto" latinLnBrk="0" hangingPunct="1">
                        <a:lnSpc>
                          <a:spcPct val="130000"/>
                        </a:lnSpc>
                        <a:spcBef>
                          <a:spcPts val="1200"/>
                        </a:spcBef>
                        <a:spcAft>
                          <a:spcPts val="0"/>
                        </a:spcAft>
                        <a:buClrTx/>
                        <a:buSzTx/>
                        <a:buFontTx/>
                        <a:buNone/>
                        <a:tabLst/>
                        <a:defRPr/>
                      </a:pPr>
                      <a:r>
                        <a:rPr lang="en-US" sz="1400" dirty="0">
                          <a:solidFill>
                            <a:schemeClr val="tx1"/>
                          </a:solidFill>
                        </a:rPr>
                        <a:t>Collect REGAL, SDOH, and qualitative data to identify existing inequities in your structural heart program</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92146453"/>
                  </a:ext>
                </a:extLst>
              </a:tr>
              <a:tr h="0">
                <a:tc>
                  <a:txBody>
                    <a:bodyPr/>
                    <a:lstStyle/>
                    <a:p>
                      <a:pPr algn="ctr"/>
                      <a:r>
                        <a:rPr lang="en-US" sz="4000">
                          <a:solidFill>
                            <a:schemeClr val="accent6"/>
                          </a:solidFill>
                          <a:latin typeface="+mj-lt"/>
                        </a:rPr>
                        <a:t>03</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marL="0" marR="0" lvl="0" indent="0" algn="l" defTabSz="640080" rtl="0" eaLnBrk="1" fontAlgn="auto" latinLnBrk="0" hangingPunct="1">
                        <a:lnSpc>
                          <a:spcPct val="130000"/>
                        </a:lnSpc>
                        <a:spcBef>
                          <a:spcPts val="1200"/>
                        </a:spcBef>
                        <a:spcAft>
                          <a:spcPts val="0"/>
                        </a:spcAft>
                        <a:buClrTx/>
                        <a:buSzTx/>
                        <a:buFontTx/>
                        <a:buNone/>
                        <a:tabLst/>
                        <a:defRPr/>
                      </a:pPr>
                      <a:r>
                        <a:rPr lang="en-US" sz="1400" dirty="0">
                          <a:solidFill>
                            <a:schemeClr val="tx1"/>
                          </a:solidFill>
                        </a:rPr>
                        <a:t>Foster a more diverse and culturally humble clinical workforce, and train all staff in culturally humble care delivery</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31088526"/>
                  </a:ext>
                </a:extLst>
              </a:tr>
              <a:tr h="0">
                <a:tc>
                  <a:txBody>
                    <a:bodyPr/>
                    <a:lstStyle/>
                    <a:p>
                      <a:pPr algn="ctr"/>
                      <a:r>
                        <a:rPr lang="en-US" sz="4000">
                          <a:solidFill>
                            <a:schemeClr val="accent6"/>
                          </a:solidFill>
                          <a:latin typeface="+mj-lt"/>
                        </a:rPr>
                        <a:t>04</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pPr marL="0" marR="0" lvl="0" indent="0" algn="l" defTabSz="640080" rtl="0" eaLnBrk="1" fontAlgn="auto" latinLnBrk="0" hangingPunct="1">
                        <a:lnSpc>
                          <a:spcPct val="130000"/>
                        </a:lnSpc>
                        <a:spcBef>
                          <a:spcPts val="1200"/>
                        </a:spcBef>
                        <a:spcAft>
                          <a:spcPts val="0"/>
                        </a:spcAft>
                        <a:buClrTx/>
                        <a:buSzTx/>
                        <a:buFontTx/>
                        <a:buNone/>
                        <a:tabLst/>
                        <a:defRPr/>
                      </a:pPr>
                      <a:r>
                        <a:rPr lang="en-US" sz="1400" dirty="0">
                          <a:solidFill>
                            <a:schemeClr val="tx1"/>
                          </a:solidFill>
                        </a:rPr>
                        <a:t>Partner with trusted community organizations to improve outreach and access for underserved communities</a:t>
                      </a:r>
                    </a:p>
                  </a:txBody>
                  <a:tcPr marT="182880" marB="18288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48111241"/>
                  </a:ext>
                </a:extLst>
              </a:tr>
            </a:tbl>
          </a:graphicData>
        </a:graphic>
      </p:graphicFrame>
      <p:sp>
        <p:nvSpPr>
          <p:cNvPr id="8" name="TextBox 7"/>
          <p:cNvSpPr txBox="1"/>
          <p:nvPr/>
        </p:nvSpPr>
        <p:spPr bwMode="gray">
          <a:xfrm>
            <a:off x="457200" y="6894019"/>
            <a:ext cx="5632450" cy="1415452"/>
          </a:xfrm>
          <a:prstGeom prst="rect">
            <a:avLst/>
          </a:prstGeom>
          <a:noFill/>
        </p:spPr>
        <p:txBody>
          <a:bodyPr wrap="square" lIns="0" tIns="0" rIns="0" bIns="0" rtlCol="0">
            <a:spAutoFit/>
          </a:bodyPr>
          <a:lstStyle/>
          <a:p>
            <a:pPr>
              <a:lnSpc>
                <a:spcPct val="130000"/>
              </a:lnSpc>
              <a:spcBef>
                <a:spcPts val="1200"/>
              </a:spcBef>
              <a:buClr>
                <a:schemeClr val="tx1"/>
              </a:buClr>
            </a:pPr>
            <a:r>
              <a:rPr lang="en-US" sz="1200" dirty="0"/>
              <a:t>These conversations will support a holistic health equity strategy that creates alignment among service line and system leaders. They will also ensure your program has the data needed to identify and act on health equity opportunities, employs a clinical workforce that is committed to inclusion, and creates opportunities for all members of the community to have equitable access to care and a better understanding of SH care options.</a:t>
            </a:r>
          </a:p>
        </p:txBody>
      </p:sp>
      <p:sp>
        <p:nvSpPr>
          <p:cNvPr id="9" name="Parallelogram 8"/>
          <p:cNvSpPr/>
          <p:nvPr/>
        </p:nvSpPr>
        <p:spPr bwMode="gray">
          <a:xfrm flipH="1">
            <a:off x="3614875" y="8153807"/>
            <a:ext cx="120830" cy="94704"/>
          </a:xfrm>
          <a:prstGeom prst="parallelogram">
            <a:avLst>
              <a:gd name="adj" fmla="val 69447"/>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16" name="Text Placeholder 4">
            <a:extLst>
              <a:ext uri="{FF2B5EF4-FFF2-40B4-BE49-F238E27FC236}">
                <a16:creationId xmlns:a16="http://schemas.microsoft.com/office/drawing/2014/main" id="{D291232A-764F-4BEC-B36D-5F09A837245E}"/>
              </a:ext>
            </a:extLst>
          </p:cNvPr>
          <p:cNvSpPr>
            <a:spLocks noGrp="1"/>
          </p:cNvSpPr>
          <p:nvPr>
            <p:ph type="body" sz="quarter" idx="27"/>
          </p:nvPr>
        </p:nvSpPr>
        <p:spPr>
          <a:xfrm>
            <a:off x="5956388" y="9475044"/>
            <a:ext cx="1358811" cy="76944"/>
          </a:xfrm>
        </p:spPr>
        <p:txBody>
          <a:bodyPr/>
          <a:lstStyle/>
          <a:p>
            <a:r>
              <a:rPr lang="en-US"/>
              <a:t>Source: Advisory Board interviews and analysis.</a:t>
            </a:r>
          </a:p>
        </p:txBody>
      </p:sp>
      <p:sp>
        <p:nvSpPr>
          <p:cNvPr id="17" name="TextBox 16">
            <a:extLst>
              <a:ext uri="{FF2B5EF4-FFF2-40B4-BE49-F238E27FC236}">
                <a16:creationId xmlns:a16="http://schemas.microsoft.com/office/drawing/2014/main" id="{90347F5E-A9F0-4142-AC97-77111A0D2095}"/>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9" name="Rectangle 18">
            <a:extLst>
              <a:ext uri="{FF2B5EF4-FFF2-40B4-BE49-F238E27FC236}">
                <a16:creationId xmlns:a16="http://schemas.microsoft.com/office/drawing/2014/main" id="{F0A5EBE0-5B8E-4E9A-B9ED-D24FE378A2FF}"/>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20" name="Footer Placeholder 2">
            <a:extLst>
              <a:ext uri="{FF2B5EF4-FFF2-40B4-BE49-F238E27FC236}">
                <a16:creationId xmlns:a16="http://schemas.microsoft.com/office/drawing/2014/main" id="{6D011657-0125-4713-8D7A-BC49B6A25DCB}"/>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Tree>
    <p:extLst>
      <p:ext uri="{BB962C8B-B14F-4D97-AF65-F5344CB8AC3E}">
        <p14:creationId xmlns:p14="http://schemas.microsoft.com/office/powerpoint/2010/main" val="216402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71B21B-B514-46EB-AB35-59F49523070D}"/>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11" name="TextBox 10">
            <a:extLst>
              <a:ext uri="{FF2B5EF4-FFF2-40B4-BE49-F238E27FC236}">
                <a16:creationId xmlns:a16="http://schemas.microsoft.com/office/drawing/2014/main" id="{9B96D3FB-3500-4604-9F0D-B46A5F2FBB39}"/>
              </a:ext>
            </a:extLst>
          </p:cNvPr>
          <p:cNvSpPr txBox="1"/>
          <p:nvPr/>
        </p:nvSpPr>
        <p:spPr bwMode="gray">
          <a:xfrm>
            <a:off x="6281305" y="377389"/>
            <a:ext cx="1033896" cy="123111"/>
          </a:xfrm>
          <a:prstGeom prst="rect">
            <a:avLst/>
          </a:prstGeom>
          <a:solidFill>
            <a:schemeClr val="tx1"/>
          </a:solidFill>
        </p:spPr>
        <p:txBody>
          <a:bodyPr wrap="square" lIns="0" tIns="0" rIns="0" bIns="0" rtlCol="0">
            <a:spAutoFit/>
          </a:bodyPr>
          <a:lstStyle/>
          <a:p>
            <a:pPr>
              <a:spcBef>
                <a:spcPts val="500"/>
              </a:spcBef>
              <a:buClr>
                <a:schemeClr val="accent6"/>
              </a:buClr>
            </a:pPr>
            <a:r>
              <a:rPr lang="en-US" sz="800" b="1">
                <a:solidFill>
                  <a:schemeClr val="tx2"/>
                </a:solidFill>
              </a:rPr>
              <a:t>RESEARCH REPORT</a:t>
            </a:r>
          </a:p>
        </p:txBody>
      </p:sp>
      <p:sp>
        <p:nvSpPr>
          <p:cNvPr id="6" name="Text Placeholder 5">
            <a:extLst>
              <a:ext uri="{FF2B5EF4-FFF2-40B4-BE49-F238E27FC236}">
                <a16:creationId xmlns:a16="http://schemas.microsoft.com/office/drawing/2014/main" id="{4D199000-2D26-4A86-B74E-E4761775076F}"/>
              </a:ext>
            </a:extLst>
          </p:cNvPr>
          <p:cNvSpPr>
            <a:spLocks noGrp="1"/>
          </p:cNvSpPr>
          <p:nvPr>
            <p:ph type="body" sz="quarter" idx="12"/>
          </p:nvPr>
        </p:nvSpPr>
        <p:spPr>
          <a:xfrm>
            <a:off x="458898" y="3238984"/>
            <a:ext cx="5446601" cy="215123"/>
          </a:xfrm>
        </p:spPr>
        <p:txBody>
          <a:bodyPr/>
          <a:lstStyle/>
          <a:p>
            <a:r>
              <a:rPr lang="en-US" err="1"/>
              <a:t>MaineHealth</a:t>
            </a:r>
            <a:r>
              <a:rPr lang="en-US"/>
              <a:t> Aortic Stenosis Referral Guideline</a:t>
            </a:r>
          </a:p>
        </p:txBody>
      </p:sp>
      <p:pic>
        <p:nvPicPr>
          <p:cNvPr id="3" name="Picture 2">
            <a:extLst>
              <a:ext uri="{FF2B5EF4-FFF2-40B4-BE49-F238E27FC236}">
                <a16:creationId xmlns:a16="http://schemas.microsoft.com/office/drawing/2014/main" id="{A07B6072-CD5E-4337-9BD4-B6FB02ADCA0B}"/>
              </a:ext>
            </a:extLst>
          </p:cNvPr>
          <p:cNvPicPr>
            <a:picLocks noChangeAspect="1"/>
          </p:cNvPicPr>
          <p:nvPr/>
        </p:nvPicPr>
        <p:blipFill>
          <a:blip r:embed="rId2"/>
          <a:stretch>
            <a:fillRect/>
          </a:stretch>
        </p:blipFill>
        <p:spPr>
          <a:xfrm>
            <a:off x="457200" y="3454107"/>
            <a:ext cx="4585855" cy="6054694"/>
          </a:xfrm>
          <a:prstGeom prst="rect">
            <a:avLst/>
          </a:prstGeom>
        </p:spPr>
      </p:pic>
      <p:sp>
        <p:nvSpPr>
          <p:cNvPr id="7" name="TextBox 6">
            <a:extLst>
              <a:ext uri="{FF2B5EF4-FFF2-40B4-BE49-F238E27FC236}">
                <a16:creationId xmlns:a16="http://schemas.microsoft.com/office/drawing/2014/main" id="{D12C9634-FC7F-4DCC-A83A-6059B32D3156}"/>
              </a:ext>
            </a:extLst>
          </p:cNvPr>
          <p:cNvSpPr txBox="1"/>
          <p:nvPr/>
        </p:nvSpPr>
        <p:spPr bwMode="gray">
          <a:xfrm>
            <a:off x="5926664" y="9339635"/>
            <a:ext cx="1489604" cy="246221"/>
          </a:xfrm>
          <a:prstGeom prst="rect">
            <a:avLst/>
          </a:prstGeom>
          <a:noFill/>
        </p:spPr>
        <p:txBody>
          <a:bodyPr wrap="square">
            <a:spAutoFit/>
          </a:bodyPr>
          <a:lstStyle/>
          <a:p>
            <a:r>
              <a:rPr lang="en-US" sz="500">
                <a:solidFill>
                  <a:schemeClr val="accent3"/>
                </a:solidFill>
              </a:rPr>
              <a:t>Source: </a:t>
            </a:r>
            <a:r>
              <a:rPr lang="en-US" sz="500" err="1">
                <a:solidFill>
                  <a:schemeClr val="accent3"/>
                </a:solidFill>
              </a:rPr>
              <a:t>MaineHealth</a:t>
            </a:r>
            <a:r>
              <a:rPr lang="en-US" sz="500">
                <a:solidFill>
                  <a:schemeClr val="accent3"/>
                </a:solidFill>
              </a:rPr>
              <a:t>, “Clinical Guidelines” 2022; Advisory Board interviews and analysis.</a:t>
            </a:r>
          </a:p>
        </p:txBody>
      </p:sp>
    </p:spTree>
    <p:extLst>
      <p:ext uri="{BB962C8B-B14F-4D97-AF65-F5344CB8AC3E}">
        <p14:creationId xmlns:p14="http://schemas.microsoft.com/office/powerpoint/2010/main" val="600931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C71B21B-B514-46EB-AB35-59F49523070D}"/>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sp>
        <p:nvSpPr>
          <p:cNvPr id="11" name="TextBox 10">
            <a:extLst>
              <a:ext uri="{FF2B5EF4-FFF2-40B4-BE49-F238E27FC236}">
                <a16:creationId xmlns:a16="http://schemas.microsoft.com/office/drawing/2014/main" id="{9B96D3FB-3500-4604-9F0D-B46A5F2FBB39}"/>
              </a:ext>
            </a:extLst>
          </p:cNvPr>
          <p:cNvSpPr txBox="1"/>
          <p:nvPr/>
        </p:nvSpPr>
        <p:spPr bwMode="gray">
          <a:xfrm>
            <a:off x="6281305" y="377389"/>
            <a:ext cx="1033896" cy="123111"/>
          </a:xfrm>
          <a:prstGeom prst="rect">
            <a:avLst/>
          </a:prstGeom>
          <a:solidFill>
            <a:schemeClr val="tx1"/>
          </a:solidFill>
        </p:spPr>
        <p:txBody>
          <a:bodyPr wrap="square" lIns="0" tIns="0" rIns="0" bIns="0" rtlCol="0">
            <a:spAutoFit/>
          </a:bodyPr>
          <a:lstStyle/>
          <a:p>
            <a:pPr>
              <a:spcBef>
                <a:spcPts val="500"/>
              </a:spcBef>
              <a:buClr>
                <a:schemeClr val="accent6"/>
              </a:buClr>
            </a:pPr>
            <a:r>
              <a:rPr lang="en-US" sz="800" b="1">
                <a:solidFill>
                  <a:schemeClr val="tx2"/>
                </a:solidFill>
              </a:rPr>
              <a:t>RESEARCH REPORT</a:t>
            </a:r>
          </a:p>
        </p:txBody>
      </p:sp>
      <p:sp>
        <p:nvSpPr>
          <p:cNvPr id="9" name="Text Placeholder 2">
            <a:extLst>
              <a:ext uri="{FF2B5EF4-FFF2-40B4-BE49-F238E27FC236}">
                <a16:creationId xmlns:a16="http://schemas.microsoft.com/office/drawing/2014/main" id="{DF84C592-EE09-4785-BD1F-B44C9E851988}"/>
              </a:ext>
            </a:extLst>
          </p:cNvPr>
          <p:cNvSpPr txBox="1">
            <a:spLocks/>
          </p:cNvSpPr>
          <p:nvPr/>
        </p:nvSpPr>
        <p:spPr bwMode="gray">
          <a:xfrm>
            <a:off x="6089650" y="9386883"/>
            <a:ext cx="1346200" cy="153888"/>
          </a:xfrm>
          <a:prstGeom prst="rect">
            <a:avLst/>
          </a:prstGeom>
        </p:spPr>
        <p:txBody>
          <a:bodyPr vert="horz" wrap="square" lIns="0" tIns="0" rIns="0" bIns="0" rtlCol="0" anchor="b" anchorCtr="0">
            <a:spAutoFit/>
          </a:bodyPr>
          <a:lstStyle>
            <a:lvl1pPr marL="0" indent="0" algn="l" defTabSz="1018879" rtl="0" eaLnBrk="1" latinLnBrk="0" hangingPunct="1">
              <a:lnSpc>
                <a:spcPct val="100000"/>
              </a:lnSpc>
              <a:spcBef>
                <a:spcPts val="0"/>
              </a:spcBef>
              <a:buClr>
                <a:schemeClr val="accent6"/>
              </a:buClr>
              <a:buFont typeface="Arial" pitchFamily="34" charset="0"/>
              <a:buNone/>
              <a:defRPr sz="500" kern="1200">
                <a:solidFill>
                  <a:schemeClr val="accent3"/>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500" kern="1200">
                <a:solidFill>
                  <a:schemeClr val="tx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5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Source: Alexian Brothers Medical Center; Advisory Board interviews and analysis.</a:t>
            </a:r>
          </a:p>
        </p:txBody>
      </p:sp>
      <p:graphicFrame>
        <p:nvGraphicFramePr>
          <p:cNvPr id="10" name="Object 9">
            <a:extLst>
              <a:ext uri="{FF2B5EF4-FFF2-40B4-BE49-F238E27FC236}">
                <a16:creationId xmlns:a16="http://schemas.microsoft.com/office/drawing/2014/main" id="{D5B6E5BB-7EE6-45BB-BABC-92E8840B8CAE}"/>
              </a:ext>
            </a:extLst>
          </p:cNvPr>
          <p:cNvGraphicFramePr>
            <a:graphicFrameLocks noChangeAspect="1"/>
          </p:cNvGraphicFramePr>
          <p:nvPr>
            <p:extLst>
              <p:ext uri="{D42A27DB-BD31-4B8C-83A1-F6EECF244321}">
                <p14:modId xmlns:p14="http://schemas.microsoft.com/office/powerpoint/2010/main" val="3081351640"/>
              </p:ext>
            </p:extLst>
          </p:nvPr>
        </p:nvGraphicFramePr>
        <p:xfrm>
          <a:off x="457199" y="3461602"/>
          <a:ext cx="4705379" cy="6227782"/>
        </p:xfrm>
        <a:graphic>
          <a:graphicData uri="http://schemas.openxmlformats.org/presentationml/2006/ole">
            <mc:AlternateContent xmlns:mc="http://schemas.openxmlformats.org/markup-compatibility/2006">
              <mc:Choice xmlns:v="urn:schemas-microsoft-com:vml" Requires="v">
                <p:oleObj name="Document" r:id="rId2" imgW="5946064" imgH="7870525" progId="Word.Document.12">
                  <p:embed/>
                </p:oleObj>
              </mc:Choice>
              <mc:Fallback>
                <p:oleObj name="Document" r:id="rId2" imgW="5946064" imgH="7870525" progId="Word.Document.12">
                  <p:embed/>
                  <p:pic>
                    <p:nvPicPr>
                      <p:cNvPr id="10" name="Object 9">
                        <a:extLst>
                          <a:ext uri="{FF2B5EF4-FFF2-40B4-BE49-F238E27FC236}">
                            <a16:creationId xmlns:a16="http://schemas.microsoft.com/office/drawing/2014/main" id="{D5B6E5BB-7EE6-45BB-BABC-92E8840B8CAE}"/>
                          </a:ext>
                        </a:extLst>
                      </p:cNvPr>
                      <p:cNvPicPr/>
                      <p:nvPr/>
                    </p:nvPicPr>
                    <p:blipFill>
                      <a:blip r:embed="rId3"/>
                      <a:stretch>
                        <a:fillRect/>
                      </a:stretch>
                    </p:blipFill>
                    <p:spPr>
                      <a:xfrm>
                        <a:off x="457199" y="3461602"/>
                        <a:ext cx="4705379" cy="6227782"/>
                      </a:xfrm>
                      <a:prstGeom prst="rect">
                        <a:avLst/>
                      </a:prstGeom>
                    </p:spPr>
                  </p:pic>
                </p:oleObj>
              </mc:Fallback>
            </mc:AlternateContent>
          </a:graphicData>
        </a:graphic>
      </p:graphicFrame>
      <p:sp>
        <p:nvSpPr>
          <p:cNvPr id="12" name="Text Placeholder 5">
            <a:extLst>
              <a:ext uri="{FF2B5EF4-FFF2-40B4-BE49-F238E27FC236}">
                <a16:creationId xmlns:a16="http://schemas.microsoft.com/office/drawing/2014/main" id="{058D2EB2-126C-4314-A4D7-87E94C4E9D69}"/>
              </a:ext>
            </a:extLst>
          </p:cNvPr>
          <p:cNvSpPr>
            <a:spLocks noGrp="1"/>
          </p:cNvSpPr>
          <p:nvPr>
            <p:ph type="body" sz="quarter" idx="12"/>
          </p:nvPr>
        </p:nvSpPr>
        <p:spPr>
          <a:xfrm>
            <a:off x="457199" y="3246479"/>
            <a:ext cx="5446601" cy="215123"/>
          </a:xfrm>
        </p:spPr>
        <p:txBody>
          <a:bodyPr/>
          <a:lstStyle/>
          <a:p>
            <a:r>
              <a:rPr lang="en-US"/>
              <a:t>Alexian Brothers provider outreach template</a:t>
            </a:r>
          </a:p>
        </p:txBody>
      </p:sp>
    </p:spTree>
    <p:extLst>
      <p:ext uri="{BB962C8B-B14F-4D97-AF65-F5344CB8AC3E}">
        <p14:creationId xmlns:p14="http://schemas.microsoft.com/office/powerpoint/2010/main" val="325349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Snapshot of structural heart inequities </a:t>
            </a:r>
          </a:p>
        </p:txBody>
      </p:sp>
      <p:sp>
        <p:nvSpPr>
          <p:cNvPr id="4" name="Text Placeholder 3"/>
          <p:cNvSpPr>
            <a:spLocks noGrp="1"/>
          </p:cNvSpPr>
          <p:nvPr>
            <p:ph type="body" sz="quarter" idx="13"/>
          </p:nvPr>
        </p:nvSpPr>
        <p:spPr>
          <a:xfrm>
            <a:off x="458899" y="959475"/>
            <a:ext cx="2744341" cy="138499"/>
          </a:xfrm>
        </p:spPr>
        <p:txBody>
          <a:bodyPr/>
          <a:lstStyle/>
          <a:p>
            <a:r>
              <a:rPr lang="en-US"/>
              <a:t>Snapshot of structural heart inequities</a:t>
            </a:r>
          </a:p>
        </p:txBody>
      </p:sp>
      <p:sp>
        <p:nvSpPr>
          <p:cNvPr id="9" name="Text Placeholder 2">
            <a:extLst>
              <a:ext uri="{FF2B5EF4-FFF2-40B4-BE49-F238E27FC236}">
                <a16:creationId xmlns:a16="http://schemas.microsoft.com/office/drawing/2014/main" id="{60B500B4-9B9A-4490-A25A-C97CF6E181DE}"/>
              </a:ext>
            </a:extLst>
          </p:cNvPr>
          <p:cNvSpPr txBox="1">
            <a:spLocks/>
          </p:cNvSpPr>
          <p:nvPr/>
        </p:nvSpPr>
        <p:spPr bwMode="gray">
          <a:xfrm>
            <a:off x="462890" y="2411413"/>
            <a:ext cx="4634404" cy="1758110"/>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spcAft>
                <a:spcPts val="800"/>
              </a:spcAft>
            </a:pPr>
            <a:r>
              <a:rPr lang="en-US" dirty="0">
                <a:effectLst/>
                <a:ea typeface="Calibri" panose="020F0502020204030204" pitchFamily="34" charset="0"/>
                <a:cs typeface="Arial" panose="020B0604020202020204" pitchFamily="34" charset="0"/>
              </a:rPr>
              <a:t>R</a:t>
            </a:r>
            <a:r>
              <a:rPr lang="en-US" dirty="0">
                <a:ea typeface="Calibri" panose="020F0502020204030204" pitchFamily="34" charset="0"/>
                <a:cs typeface="Arial" panose="020B0604020202020204" pitchFamily="34" charset="0"/>
              </a:rPr>
              <a:t>esearch to date </a:t>
            </a:r>
            <a:r>
              <a:rPr lang="en-US" dirty="0">
                <a:effectLst/>
                <a:ea typeface="Calibri" panose="020F0502020204030204" pitchFamily="34" charset="0"/>
                <a:cs typeface="Arial" panose="020B0604020202020204" pitchFamily="34" charset="0"/>
              </a:rPr>
              <a:t>does not consistently indicate whether certain patient groups disproportionately experience AS. </a:t>
            </a:r>
            <a:r>
              <a:rPr lang="en-US" dirty="0">
                <a:ea typeface="Calibri" panose="020F0502020204030204" pitchFamily="34" charset="0"/>
                <a:cs typeface="Arial" panose="020B0604020202020204" pitchFamily="34" charset="0"/>
              </a:rPr>
              <a:t>However, researchers have found disparities in </a:t>
            </a:r>
            <a:r>
              <a:rPr lang="en-US" dirty="0">
                <a:effectLst/>
                <a:ea typeface="Calibri" panose="020F0502020204030204" pitchFamily="34" charset="0"/>
                <a:cs typeface="Arial" panose="020B0604020202020204" pitchFamily="34" charset="0"/>
              </a:rPr>
              <a:t>aortic valve replacement (</a:t>
            </a:r>
            <a:r>
              <a:rPr lang="en-US" dirty="0">
                <a:ea typeface="Calibri" panose="020F0502020204030204" pitchFamily="34" charset="0"/>
                <a:cs typeface="Arial" panose="020B0604020202020204" pitchFamily="34" charset="0"/>
              </a:rPr>
              <a:t>AVR) utilization for patients with AS. For example, there are significant inequities in AVR utilization for Black and female patients.</a:t>
            </a:r>
          </a:p>
          <a:p>
            <a:pPr>
              <a:spcBef>
                <a:spcPts val="0"/>
              </a:spcBef>
              <a:spcAft>
                <a:spcPts val="800"/>
              </a:spcAft>
            </a:pPr>
            <a:r>
              <a:rPr lang="en-US" dirty="0">
                <a:ea typeface="Calibri" panose="020F0502020204030204" pitchFamily="34" charset="0"/>
                <a:cs typeface="Arial" panose="020B0604020202020204" pitchFamily="34" charset="0"/>
              </a:rPr>
              <a:t>SH leaders must launch data-driven, concentrated efforts to identify and act on inequities that exist in their program. </a:t>
            </a:r>
          </a:p>
        </p:txBody>
      </p:sp>
      <p:sp>
        <p:nvSpPr>
          <p:cNvPr id="40" name="TextBox 39">
            <a:extLst>
              <a:ext uri="{FF2B5EF4-FFF2-40B4-BE49-F238E27FC236}">
                <a16:creationId xmlns:a16="http://schemas.microsoft.com/office/drawing/2014/main" id="{C3A1DD2C-B460-4E88-8BC1-4A952170ED86}"/>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42" name="Rectangle 41">
            <a:extLst>
              <a:ext uri="{FF2B5EF4-FFF2-40B4-BE49-F238E27FC236}">
                <a16:creationId xmlns:a16="http://schemas.microsoft.com/office/drawing/2014/main" id="{A4537564-984B-420A-8355-175244B3981B}"/>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43" name="Footer Placeholder 2">
            <a:extLst>
              <a:ext uri="{FF2B5EF4-FFF2-40B4-BE49-F238E27FC236}">
                <a16:creationId xmlns:a16="http://schemas.microsoft.com/office/drawing/2014/main" id="{73C8FBA9-613D-4A96-B001-6C458910E900}"/>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11" name="Text Placeholder 10">
            <a:extLst>
              <a:ext uri="{FF2B5EF4-FFF2-40B4-BE49-F238E27FC236}">
                <a16:creationId xmlns:a16="http://schemas.microsoft.com/office/drawing/2014/main" id="{E489D91E-C776-46EC-B3DF-FBB6E116733E}"/>
              </a:ext>
            </a:extLst>
          </p:cNvPr>
          <p:cNvSpPr>
            <a:spLocks noGrp="1"/>
          </p:cNvSpPr>
          <p:nvPr>
            <p:ph type="body" sz="quarter" idx="27"/>
          </p:nvPr>
        </p:nvSpPr>
        <p:spPr>
          <a:xfrm>
            <a:off x="452787" y="9156050"/>
            <a:ext cx="6858001" cy="384721"/>
          </a:xfrm>
        </p:spPr>
        <p:txBody>
          <a:bodyPr/>
          <a:lstStyle/>
          <a:p>
            <a:r>
              <a:rPr lang="en-US"/>
              <a:t>Source: Batchelor et al., “Aortic Valve Stenosis Treatment Disparities in the Underserved: JACC Council Perspectives”, </a:t>
            </a:r>
            <a:r>
              <a:rPr lang="en-US" i="1"/>
              <a:t>Journal of the American College of Cardiology</a:t>
            </a:r>
            <a:r>
              <a:rPr lang="en-US"/>
              <a:t>, 2019; Brennan et al., “Racial Differences in the Use of Aortic Valve Replacement for Treatment of Symptomatic Severe Aortic Valve Stenosis in the Transcatheter Aortic Valve Replacement Era”, </a:t>
            </a:r>
            <a:r>
              <a:rPr lang="en-US" i="1"/>
              <a:t>J Am Heart Assoc.</a:t>
            </a:r>
            <a:r>
              <a:rPr lang="en-US"/>
              <a:t>, 2020; Advisory Board, “Drive Structural Heart Program Performance: Three Strategies to Meet Market Demand and Manage Capacity, 2021; </a:t>
            </a:r>
            <a:r>
              <a:rPr lang="en-US" err="1"/>
              <a:t>Sleder</a:t>
            </a:r>
            <a:r>
              <a:rPr lang="en-US"/>
              <a:t> et al., “Socioeconomic and Racial Disparities: a Case-Control Study of Patients Receiving Transcatheter Aortic Valve Replacement  for Severe Aortic Stenosis”, </a:t>
            </a:r>
            <a:r>
              <a:rPr lang="en-US" i="1"/>
              <a:t>J Racial </a:t>
            </a:r>
            <a:r>
              <a:rPr lang="en-US" i="1" err="1"/>
              <a:t>Ethn</a:t>
            </a:r>
            <a:r>
              <a:rPr lang="en-US" i="1"/>
              <a:t> Health Disparities</a:t>
            </a:r>
            <a:r>
              <a:rPr lang="en-US"/>
              <a:t>, 2017; </a:t>
            </a:r>
            <a:r>
              <a:rPr lang="en-US" err="1"/>
              <a:t>Novaro</a:t>
            </a:r>
            <a:r>
              <a:rPr lang="en-US"/>
              <a:t> et al., “Prevalence of Mitral Valve Prolapse and Congenital Bicuspid Aortic Valves in Black and White Patients Undergoing Cardiac Valve Operations”, </a:t>
            </a:r>
            <a:r>
              <a:rPr lang="en-US" i="1"/>
              <a:t>The American Journal of Cardiology</a:t>
            </a:r>
            <a:r>
              <a:rPr lang="en-US"/>
              <a:t>, 2013; </a:t>
            </a:r>
            <a:r>
              <a:rPr lang="en-US" err="1"/>
              <a:t>Chaker</a:t>
            </a:r>
            <a:r>
              <a:rPr lang="en-US"/>
              <a:t> et al., “Sex Differences in the Utilization and Outcomes of Surgical Aortic Valve Replacement for Severe Aortic Stenosis”, </a:t>
            </a:r>
            <a:r>
              <a:rPr lang="en-US" i="1"/>
              <a:t>J Am Heart Assoc.</a:t>
            </a:r>
            <a:r>
              <a:rPr lang="en-US"/>
              <a:t>, 2017; Advisory Board interviews and analysis. </a:t>
            </a:r>
          </a:p>
        </p:txBody>
      </p:sp>
      <p:sp>
        <p:nvSpPr>
          <p:cNvPr id="47" name="Text Placeholder 2">
            <a:extLst>
              <a:ext uri="{FF2B5EF4-FFF2-40B4-BE49-F238E27FC236}">
                <a16:creationId xmlns:a16="http://schemas.microsoft.com/office/drawing/2014/main" id="{15768D4E-7C1A-4EF8-9AD7-FB400EA3FE7E}"/>
              </a:ext>
            </a:extLst>
          </p:cNvPr>
          <p:cNvSpPr txBox="1">
            <a:spLocks/>
          </p:cNvSpPr>
          <p:nvPr/>
        </p:nvSpPr>
        <p:spPr bwMode="gray">
          <a:xfrm>
            <a:off x="462890" y="5025651"/>
            <a:ext cx="4634405" cy="3612527"/>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marL="0" marR="0">
              <a:spcBef>
                <a:spcPts val="0"/>
              </a:spcBef>
              <a:spcAft>
                <a:spcPts val="800"/>
              </a:spcAft>
            </a:pPr>
            <a:r>
              <a:rPr lang="en-US" dirty="0">
                <a:effectLst/>
                <a:ea typeface="Calibri" panose="020F0502020204030204" pitchFamily="34" charset="0"/>
                <a:cs typeface="Arial" panose="020B0604020202020204" pitchFamily="34" charset="0"/>
              </a:rPr>
              <a:t>Not all AS patients receive equal treatment. Research shows that </a:t>
            </a:r>
            <a:r>
              <a:rPr lang="en-US" dirty="0">
                <a:ea typeface="Calibri" panose="020F0502020204030204" pitchFamily="34" charset="0"/>
                <a:cs typeface="Arial" panose="020B0604020202020204" pitchFamily="34" charset="0"/>
              </a:rPr>
              <a:t>B</a:t>
            </a:r>
            <a:r>
              <a:rPr lang="en-US" dirty="0">
                <a:effectLst/>
                <a:ea typeface="Calibri" panose="020F0502020204030204" pitchFamily="34" charset="0"/>
                <a:cs typeface="Arial" panose="020B0604020202020204" pitchFamily="34" charset="0"/>
              </a:rPr>
              <a:t>lack patients with symptomatic AS are significantly less likely to receive an AVR than their White counterparts</a:t>
            </a: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Multiple factors may drive this disparity, such as a patient’s likelihood to decline AVR, not receive follow-up care, not be referred to cardiology, or exhibit comorbidities that mask AS symptoms. </a:t>
            </a:r>
          </a:p>
          <a:p>
            <a:pPr marL="0" marR="0">
              <a:spcBef>
                <a:spcPts val="0"/>
              </a:spcBef>
              <a:spcAft>
                <a:spcPts val="800"/>
              </a:spcAft>
            </a:pPr>
            <a:r>
              <a:rPr lang="en-US" dirty="0">
                <a:effectLst/>
                <a:ea typeface="Calibri" panose="020F0502020204030204" pitchFamily="34" charset="0"/>
                <a:cs typeface="Arial" panose="020B0604020202020204" pitchFamily="34" charset="0"/>
              </a:rPr>
              <a:t>Female patients also experience lower AVR treatment rates compared to male patients. </a:t>
            </a:r>
            <a:r>
              <a:rPr lang="en-US" dirty="0">
                <a:ea typeface="Calibri" panose="020F0502020204030204" pitchFamily="34" charset="0"/>
                <a:cs typeface="Arial" panose="020B0604020202020204" pitchFamily="34" charset="0"/>
              </a:rPr>
              <a:t>G</a:t>
            </a:r>
            <a:r>
              <a:rPr lang="en-US" dirty="0">
                <a:effectLst/>
                <a:ea typeface="Calibri" panose="020F0502020204030204" pitchFamily="34" charset="0"/>
                <a:cs typeface="Arial" panose="020B0604020202020204" pitchFamily="34" charset="0"/>
              </a:rPr>
              <a:t>ender disparities persist even after controlling for patient-level factors, suggesting that they may be caused by treatment bias. </a:t>
            </a:r>
          </a:p>
          <a:p>
            <a:pPr marL="0" marR="0">
              <a:spcBef>
                <a:spcPts val="0"/>
              </a:spcBef>
              <a:spcAft>
                <a:spcPts val="800"/>
              </a:spcAft>
            </a:pPr>
            <a:r>
              <a:rPr lang="en-US" dirty="0">
                <a:effectLst/>
                <a:ea typeface="Calibri" panose="020F0502020204030204" pitchFamily="34" charset="0"/>
                <a:cs typeface="Arial" panose="020B0604020202020204" pitchFamily="34" charset="0"/>
              </a:rPr>
              <a:t>More research must be done to explore whether there are disparities in AVR treatment that impact other racial and ethnic groups or patients who identify as transgender, non-binary, or genderqueer.</a:t>
            </a:r>
          </a:p>
          <a:p>
            <a:pPr marL="0" marR="0">
              <a:spcBef>
                <a:spcPts val="0"/>
              </a:spcBef>
              <a:spcAft>
                <a:spcPts val="80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8" name="Text Placeholder 2">
            <a:extLst>
              <a:ext uri="{FF2B5EF4-FFF2-40B4-BE49-F238E27FC236}">
                <a16:creationId xmlns:a16="http://schemas.microsoft.com/office/drawing/2014/main" id="{F2BB71B9-019F-4609-83D4-CE1C1780BB42}"/>
              </a:ext>
            </a:extLst>
          </p:cNvPr>
          <p:cNvSpPr txBox="1">
            <a:spLocks/>
          </p:cNvSpPr>
          <p:nvPr/>
        </p:nvSpPr>
        <p:spPr bwMode="gray">
          <a:xfrm>
            <a:off x="456172" y="4407761"/>
            <a:ext cx="5266203" cy="455189"/>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marL="0" marR="0">
              <a:spcBef>
                <a:spcPts val="0"/>
              </a:spcBef>
              <a:spcAft>
                <a:spcPts val="800"/>
              </a:spcAft>
            </a:pPr>
            <a:r>
              <a:rPr lang="en-US" b="1">
                <a:effectLst/>
                <a:ea typeface="Calibri" panose="020F0502020204030204" pitchFamily="34" charset="0"/>
                <a:cs typeface="Arial" panose="020B0604020202020204" pitchFamily="34" charset="0"/>
              </a:rPr>
              <a:t>Racial and gender disparities in overall AVR utilization reveal underserved patient groups </a:t>
            </a:r>
          </a:p>
        </p:txBody>
      </p:sp>
      <p:graphicFrame>
        <p:nvGraphicFramePr>
          <p:cNvPr id="19" name="Table 18">
            <a:extLst>
              <a:ext uri="{FF2B5EF4-FFF2-40B4-BE49-F238E27FC236}">
                <a16:creationId xmlns:a16="http://schemas.microsoft.com/office/drawing/2014/main" id="{1BFF99DC-10EB-4DC2-B3ED-53570126FCC1}"/>
              </a:ext>
            </a:extLst>
          </p:cNvPr>
          <p:cNvGraphicFramePr>
            <a:graphicFrameLocks noGrp="1"/>
          </p:cNvGraphicFramePr>
          <p:nvPr>
            <p:extLst>
              <p:ext uri="{D42A27DB-BD31-4B8C-83A1-F6EECF244321}">
                <p14:modId xmlns:p14="http://schemas.microsoft.com/office/powerpoint/2010/main" val="4047261753"/>
              </p:ext>
            </p:extLst>
          </p:nvPr>
        </p:nvGraphicFramePr>
        <p:xfrm>
          <a:off x="5553424" y="5251980"/>
          <a:ext cx="1757364" cy="2056266"/>
        </p:xfrm>
        <a:graphic>
          <a:graphicData uri="http://schemas.openxmlformats.org/drawingml/2006/table">
            <a:tbl>
              <a:tblPr firstRow="1" bandRow="1">
                <a:tableStyleId>{C083E6E3-FA7D-4D7B-A595-EF9225AFEA82}</a:tableStyleId>
              </a:tblPr>
              <a:tblGrid>
                <a:gridCol w="1757364">
                  <a:extLst>
                    <a:ext uri="{9D8B030D-6E8A-4147-A177-3AD203B41FA5}">
                      <a16:colId xmlns:a16="http://schemas.microsoft.com/office/drawing/2014/main" val="1145347662"/>
                    </a:ext>
                  </a:extLst>
                </a:gridCol>
              </a:tblGrid>
              <a:tr h="834908">
                <a:tc>
                  <a:txBody>
                    <a:bodyPr/>
                    <a:lstStyle/>
                    <a:p>
                      <a:r>
                        <a:rPr lang="en-US" sz="6500" b="0" baseline="0">
                          <a:latin typeface="+mj-lt"/>
                        </a:rPr>
                        <a:t>8%</a:t>
                      </a:r>
                    </a:p>
                  </a:txBody>
                  <a:tcPr marL="0" marR="0" marT="0">
                    <a:lnT w="19050" cap="flat" cmpd="sng" algn="ctr">
                      <a:solidFill>
                        <a:schemeClr val="accent6"/>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960900081"/>
                  </a:ext>
                </a:extLst>
              </a:tr>
              <a:tr h="1019946">
                <a:tc>
                  <a:txBody>
                    <a:bodyPr/>
                    <a:lstStyle/>
                    <a:p>
                      <a:pPr marL="0" indent="0">
                        <a:spcBef>
                          <a:spcPts val="500"/>
                        </a:spcBef>
                        <a:buNone/>
                      </a:pPr>
                      <a:r>
                        <a:rPr lang="en-US" sz="1000"/>
                        <a:t>Percentage of Black patients with severe AS less likely to receive AVR within 1 year of diagnosis than White patients</a:t>
                      </a:r>
                    </a:p>
                    <a:p>
                      <a:pPr marL="0" indent="0">
                        <a:spcBef>
                          <a:spcPts val="500"/>
                        </a:spcBef>
                        <a:buNone/>
                      </a:pPr>
                      <a:endParaRPr lang="en-US" sz="800"/>
                    </a:p>
                  </a:txBody>
                  <a:tcPr marL="0" marR="0" marT="91440" marB="91440">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44093893"/>
                  </a:ext>
                </a:extLst>
              </a:tr>
            </a:tbl>
          </a:graphicData>
        </a:graphic>
      </p:graphicFrame>
      <p:graphicFrame>
        <p:nvGraphicFramePr>
          <p:cNvPr id="14" name="Table 13">
            <a:extLst>
              <a:ext uri="{FF2B5EF4-FFF2-40B4-BE49-F238E27FC236}">
                <a16:creationId xmlns:a16="http://schemas.microsoft.com/office/drawing/2014/main" id="{CE6BDC50-1224-4796-9D8D-2D9EF66C8905}"/>
              </a:ext>
            </a:extLst>
          </p:cNvPr>
          <p:cNvGraphicFramePr>
            <a:graphicFrameLocks noGrp="1"/>
          </p:cNvGraphicFramePr>
          <p:nvPr>
            <p:extLst>
              <p:ext uri="{D42A27DB-BD31-4B8C-83A1-F6EECF244321}">
                <p14:modId xmlns:p14="http://schemas.microsoft.com/office/powerpoint/2010/main" val="776772029"/>
              </p:ext>
            </p:extLst>
          </p:nvPr>
        </p:nvGraphicFramePr>
        <p:xfrm>
          <a:off x="5553424" y="2498392"/>
          <a:ext cx="1757364" cy="2056266"/>
        </p:xfrm>
        <a:graphic>
          <a:graphicData uri="http://schemas.openxmlformats.org/drawingml/2006/table">
            <a:tbl>
              <a:tblPr firstRow="1" bandRow="1">
                <a:tableStyleId>{C083E6E3-FA7D-4D7B-A595-EF9225AFEA82}</a:tableStyleId>
              </a:tblPr>
              <a:tblGrid>
                <a:gridCol w="1757364">
                  <a:extLst>
                    <a:ext uri="{9D8B030D-6E8A-4147-A177-3AD203B41FA5}">
                      <a16:colId xmlns:a16="http://schemas.microsoft.com/office/drawing/2014/main" val="1145347662"/>
                    </a:ext>
                  </a:extLst>
                </a:gridCol>
              </a:tblGrid>
              <a:tr h="834908">
                <a:tc>
                  <a:txBody>
                    <a:bodyPr/>
                    <a:lstStyle/>
                    <a:p>
                      <a:r>
                        <a:rPr lang="en-US" sz="6500" b="0" baseline="0">
                          <a:latin typeface="+mj-lt"/>
                        </a:rPr>
                        <a:t>9%</a:t>
                      </a:r>
                    </a:p>
                  </a:txBody>
                  <a:tcPr marL="0" marR="0" marT="0">
                    <a:lnT w="19050" cap="flat" cmpd="sng" algn="ctr">
                      <a:solidFill>
                        <a:schemeClr val="accent6"/>
                      </a:solidFill>
                      <a:prstDash val="solid"/>
                      <a:round/>
                      <a:headEnd type="none" w="med" len="med"/>
                      <a:tailEnd type="none" w="med" len="med"/>
                    </a:lnT>
                    <a:lnB w="635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960900081"/>
                  </a:ext>
                </a:extLst>
              </a:tr>
              <a:tr h="1019946">
                <a:tc>
                  <a:txBody>
                    <a:bodyPr/>
                    <a:lstStyle/>
                    <a:p>
                      <a:pPr marL="0" indent="0">
                        <a:spcBef>
                          <a:spcPts val="500"/>
                        </a:spcBef>
                        <a:buNone/>
                      </a:pPr>
                      <a:r>
                        <a:rPr lang="en-US" sz="1000"/>
                        <a:t>Percentage of women less likely to receive AVR than men</a:t>
                      </a:r>
                      <a:endParaRPr lang="en-US" sz="800"/>
                    </a:p>
                  </a:txBody>
                  <a:tcPr marL="0" marR="0" marT="91440" marB="91440">
                    <a:lnT w="635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44093893"/>
                  </a:ext>
                </a:extLst>
              </a:tr>
            </a:tbl>
          </a:graphicData>
        </a:graphic>
      </p:graphicFrame>
    </p:spTree>
    <p:extLst>
      <p:ext uri="{BB962C8B-B14F-4D97-AF65-F5344CB8AC3E}">
        <p14:creationId xmlns:p14="http://schemas.microsoft.com/office/powerpoint/2010/main" val="292084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Related content</a:t>
            </a:r>
          </a:p>
        </p:txBody>
      </p:sp>
      <p:sp>
        <p:nvSpPr>
          <p:cNvPr id="65" name="TextBox 64">
            <a:extLst>
              <a:ext uri="{FF2B5EF4-FFF2-40B4-BE49-F238E27FC236}">
                <a16:creationId xmlns:a16="http://schemas.microsoft.com/office/drawing/2014/main" id="{712C900F-A1BA-4576-80FD-EE08CF22999D}"/>
              </a:ext>
            </a:extLst>
          </p:cNvPr>
          <p:cNvSpPr txBox="1"/>
          <p:nvPr/>
        </p:nvSpPr>
        <p:spPr bwMode="gray">
          <a:xfrm>
            <a:off x="458742" y="2417852"/>
            <a:ext cx="2630533" cy="200055"/>
          </a:xfrm>
          <a:prstGeom prst="rect">
            <a:avLst/>
          </a:prstGeom>
          <a:noFill/>
        </p:spPr>
        <p:txBody>
          <a:bodyPr wrap="square" lIns="0" tIns="0" rIns="0" bIns="0" rtlCol="0">
            <a:spAutoFit/>
          </a:bodyPr>
          <a:lstStyle/>
          <a:p>
            <a:pPr>
              <a:spcBef>
                <a:spcPts val="500"/>
              </a:spcBef>
              <a:buClr>
                <a:schemeClr val="accent6"/>
              </a:buClr>
            </a:pPr>
            <a:r>
              <a:rPr lang="en-US" sz="1300" i="1"/>
              <a:t>Advisory Board resources</a:t>
            </a:r>
          </a:p>
        </p:txBody>
      </p:sp>
      <p:sp>
        <p:nvSpPr>
          <p:cNvPr id="62" name="Text Placeholder 56">
            <a:extLst>
              <a:ext uri="{FF2B5EF4-FFF2-40B4-BE49-F238E27FC236}">
                <a16:creationId xmlns:a16="http://schemas.microsoft.com/office/drawing/2014/main" id="{1FCC1A68-E25D-4A59-9123-84A1C3E494E6}"/>
              </a:ext>
            </a:extLst>
          </p:cNvPr>
          <p:cNvSpPr txBox="1">
            <a:spLocks/>
          </p:cNvSpPr>
          <p:nvPr/>
        </p:nvSpPr>
        <p:spPr>
          <a:xfrm>
            <a:off x="748144" y="4236313"/>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Blog POST</a:t>
            </a:r>
          </a:p>
        </p:txBody>
      </p:sp>
      <p:sp>
        <p:nvSpPr>
          <p:cNvPr id="63" name="Text Placeholder 60">
            <a:extLst>
              <a:ext uri="{FF2B5EF4-FFF2-40B4-BE49-F238E27FC236}">
                <a16:creationId xmlns:a16="http://schemas.microsoft.com/office/drawing/2014/main" id="{CC8C955B-6480-4F94-BF3C-B4CC2F6A3AC8}"/>
              </a:ext>
            </a:extLst>
          </p:cNvPr>
          <p:cNvSpPr txBox="1">
            <a:spLocks/>
          </p:cNvSpPr>
          <p:nvPr/>
        </p:nvSpPr>
        <p:spPr>
          <a:xfrm>
            <a:off x="748143" y="4438690"/>
            <a:ext cx="2341132"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4 ways FDA’s approval of low-risk TAVR will affect CV program </a:t>
            </a:r>
          </a:p>
        </p:txBody>
      </p:sp>
      <p:sp>
        <p:nvSpPr>
          <p:cNvPr id="64" name="Parallelogram 63">
            <a:extLst>
              <a:ext uri="{FF2B5EF4-FFF2-40B4-BE49-F238E27FC236}">
                <a16:creationId xmlns:a16="http://schemas.microsoft.com/office/drawing/2014/main" id="{9A540B58-22BA-44A1-8AAF-E8057C670C25}"/>
              </a:ext>
            </a:extLst>
          </p:cNvPr>
          <p:cNvSpPr/>
          <p:nvPr/>
        </p:nvSpPr>
        <p:spPr bwMode="gray">
          <a:xfrm flipH="1">
            <a:off x="457200" y="4234700"/>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67" name="Rectangle: Rounded Corners 66">
            <a:extLst>
              <a:ext uri="{FF2B5EF4-FFF2-40B4-BE49-F238E27FC236}">
                <a16:creationId xmlns:a16="http://schemas.microsoft.com/office/drawing/2014/main" id="{63335456-246F-49DA-971E-64A0CC49F419}"/>
              </a:ext>
            </a:extLst>
          </p:cNvPr>
          <p:cNvSpPr>
            <a:spLocks noChangeAspect="1"/>
          </p:cNvSpPr>
          <p:nvPr/>
        </p:nvSpPr>
        <p:spPr bwMode="gray">
          <a:xfrm>
            <a:off x="748143" y="4864916"/>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a:solidFill>
                  <a:schemeClr val="tx1"/>
                </a:solidFill>
                <a:hlinkClick r:id="rId2"/>
              </a:rPr>
              <a:t>Read now</a:t>
            </a:r>
            <a:endParaRPr lang="en-US" sz="850">
              <a:solidFill>
                <a:schemeClr val="tx1"/>
              </a:solidFill>
            </a:endParaRPr>
          </a:p>
        </p:txBody>
      </p:sp>
      <p:sp>
        <p:nvSpPr>
          <p:cNvPr id="68" name="Text Placeholder 56">
            <a:extLst>
              <a:ext uri="{FF2B5EF4-FFF2-40B4-BE49-F238E27FC236}">
                <a16:creationId xmlns:a16="http://schemas.microsoft.com/office/drawing/2014/main" id="{DECC0078-3A6F-4D30-BB8E-ABFBD4A3D94A}"/>
              </a:ext>
            </a:extLst>
          </p:cNvPr>
          <p:cNvSpPr txBox="1">
            <a:spLocks/>
          </p:cNvSpPr>
          <p:nvPr/>
        </p:nvSpPr>
        <p:spPr>
          <a:xfrm>
            <a:off x="3564369" y="4236313"/>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Blog POST</a:t>
            </a:r>
          </a:p>
        </p:txBody>
      </p:sp>
      <p:sp>
        <p:nvSpPr>
          <p:cNvPr id="69" name="Text Placeholder 60">
            <a:extLst>
              <a:ext uri="{FF2B5EF4-FFF2-40B4-BE49-F238E27FC236}">
                <a16:creationId xmlns:a16="http://schemas.microsoft.com/office/drawing/2014/main" id="{84BD025D-E886-42C6-90B8-0B5B6246B072}"/>
              </a:ext>
            </a:extLst>
          </p:cNvPr>
          <p:cNvSpPr txBox="1">
            <a:spLocks/>
          </p:cNvSpPr>
          <p:nvPr/>
        </p:nvSpPr>
        <p:spPr>
          <a:xfrm>
            <a:off x="3564368" y="4438690"/>
            <a:ext cx="2623072" cy="369332"/>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dirty="0">
                <a:latin typeface="+mj-lt"/>
              </a:rPr>
              <a:t>How CHI Memorial improved TAVR documentation—and 3 ways you can, too</a:t>
            </a:r>
          </a:p>
        </p:txBody>
      </p:sp>
      <p:sp>
        <p:nvSpPr>
          <p:cNvPr id="70" name="Parallelogram 69">
            <a:extLst>
              <a:ext uri="{FF2B5EF4-FFF2-40B4-BE49-F238E27FC236}">
                <a16:creationId xmlns:a16="http://schemas.microsoft.com/office/drawing/2014/main" id="{695EB632-9BBF-4212-BEC1-128B315C686C}"/>
              </a:ext>
            </a:extLst>
          </p:cNvPr>
          <p:cNvSpPr/>
          <p:nvPr/>
        </p:nvSpPr>
        <p:spPr bwMode="gray">
          <a:xfrm flipH="1">
            <a:off x="3273425" y="4234700"/>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sp>
        <p:nvSpPr>
          <p:cNvPr id="71" name="Rectangle: Rounded Corners 70">
            <a:extLst>
              <a:ext uri="{FF2B5EF4-FFF2-40B4-BE49-F238E27FC236}">
                <a16:creationId xmlns:a16="http://schemas.microsoft.com/office/drawing/2014/main" id="{57807947-523A-4041-A5F1-B2E067C6BD3D}"/>
              </a:ext>
            </a:extLst>
          </p:cNvPr>
          <p:cNvSpPr>
            <a:spLocks noChangeAspect="1"/>
          </p:cNvSpPr>
          <p:nvPr/>
        </p:nvSpPr>
        <p:spPr bwMode="gray">
          <a:xfrm>
            <a:off x="3564368" y="4864916"/>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a:solidFill>
                  <a:schemeClr val="tx1"/>
                </a:solidFill>
                <a:hlinkClick r:id="rId3"/>
              </a:rPr>
              <a:t>Read now</a:t>
            </a:r>
            <a:endParaRPr lang="en-US" sz="850">
              <a:solidFill>
                <a:schemeClr val="tx1"/>
              </a:solidFill>
            </a:endParaRPr>
          </a:p>
        </p:txBody>
      </p:sp>
      <p:grpSp>
        <p:nvGrpSpPr>
          <p:cNvPr id="9" name="Group 8">
            <a:extLst>
              <a:ext uri="{FF2B5EF4-FFF2-40B4-BE49-F238E27FC236}">
                <a16:creationId xmlns:a16="http://schemas.microsoft.com/office/drawing/2014/main" id="{6C577E26-377C-4C8C-B986-553262738356}"/>
              </a:ext>
            </a:extLst>
          </p:cNvPr>
          <p:cNvGrpSpPr/>
          <p:nvPr/>
        </p:nvGrpSpPr>
        <p:grpSpPr>
          <a:xfrm>
            <a:off x="457200" y="5402453"/>
            <a:ext cx="2632075" cy="1005803"/>
            <a:chOff x="458742" y="4861124"/>
            <a:chExt cx="2632075" cy="1005803"/>
          </a:xfrm>
        </p:grpSpPr>
        <p:sp>
          <p:nvSpPr>
            <p:cNvPr id="72" name="Text Placeholder 56">
              <a:extLst>
                <a:ext uri="{FF2B5EF4-FFF2-40B4-BE49-F238E27FC236}">
                  <a16:creationId xmlns:a16="http://schemas.microsoft.com/office/drawing/2014/main" id="{F67BD799-395D-461C-B616-4726E4396802}"/>
                </a:ext>
              </a:extLst>
            </p:cNvPr>
            <p:cNvSpPr txBox="1">
              <a:spLocks/>
            </p:cNvSpPr>
            <p:nvPr/>
          </p:nvSpPr>
          <p:spPr>
            <a:xfrm>
              <a:off x="749686" y="4862737"/>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Blog POST</a:t>
              </a:r>
            </a:p>
          </p:txBody>
        </p:sp>
        <p:sp>
          <p:nvSpPr>
            <p:cNvPr id="73" name="Text Placeholder 60">
              <a:extLst>
                <a:ext uri="{FF2B5EF4-FFF2-40B4-BE49-F238E27FC236}">
                  <a16:creationId xmlns:a16="http://schemas.microsoft.com/office/drawing/2014/main" id="{E246032A-653F-4CE2-85C1-6A0B789F4F65}"/>
                </a:ext>
              </a:extLst>
            </p:cNvPr>
            <p:cNvSpPr txBox="1">
              <a:spLocks/>
            </p:cNvSpPr>
            <p:nvPr/>
          </p:nvSpPr>
          <p:spPr>
            <a:xfrm>
              <a:off x="749685" y="5065114"/>
              <a:ext cx="1751217" cy="553998"/>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What </a:t>
              </a:r>
              <a:r>
                <a:rPr lang="en-US" err="1">
                  <a:latin typeface="+mj-lt"/>
                </a:rPr>
                <a:t>MitraClip’s</a:t>
              </a:r>
              <a:r>
                <a:rPr lang="en-US">
                  <a:latin typeface="+mj-lt"/>
                </a:rPr>
                <a:t> indication expansion means for your CV program</a:t>
              </a:r>
            </a:p>
          </p:txBody>
        </p:sp>
        <p:sp>
          <p:nvSpPr>
            <p:cNvPr id="74" name="Parallelogram 73">
              <a:extLst>
                <a:ext uri="{FF2B5EF4-FFF2-40B4-BE49-F238E27FC236}">
                  <a16:creationId xmlns:a16="http://schemas.microsoft.com/office/drawing/2014/main" id="{2B63E644-63C9-4628-9DA4-76508AF39B9D}"/>
                </a:ext>
              </a:extLst>
            </p:cNvPr>
            <p:cNvSpPr/>
            <p:nvPr/>
          </p:nvSpPr>
          <p:spPr bwMode="gray">
            <a:xfrm flipH="1">
              <a:off x="458742" y="4861124"/>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highlight>
                  <a:srgbClr val="FFFF00"/>
                </a:highlight>
              </a:endParaRPr>
            </a:p>
          </p:txBody>
        </p:sp>
        <p:sp>
          <p:nvSpPr>
            <p:cNvPr id="75" name="Rectangle: Rounded Corners 74">
              <a:extLst>
                <a:ext uri="{FF2B5EF4-FFF2-40B4-BE49-F238E27FC236}">
                  <a16:creationId xmlns:a16="http://schemas.microsoft.com/office/drawing/2014/main" id="{5F2788F1-88A5-4DEC-9A64-F24C0B0AFA8A}"/>
                </a:ext>
              </a:extLst>
            </p:cNvPr>
            <p:cNvSpPr>
              <a:spLocks noChangeAspect="1"/>
            </p:cNvSpPr>
            <p:nvPr/>
          </p:nvSpPr>
          <p:spPr bwMode="gray">
            <a:xfrm>
              <a:off x="749684" y="5682990"/>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a:solidFill>
                    <a:schemeClr val="tx1"/>
                  </a:solidFill>
                  <a:hlinkClick r:id="rId4"/>
                </a:rPr>
                <a:t>Read now</a:t>
              </a:r>
              <a:endParaRPr lang="en-US" sz="850">
                <a:solidFill>
                  <a:schemeClr val="tx1"/>
                </a:solidFill>
              </a:endParaRPr>
            </a:p>
          </p:txBody>
        </p:sp>
      </p:grpSp>
      <p:grpSp>
        <p:nvGrpSpPr>
          <p:cNvPr id="31" name="Group 30">
            <a:extLst>
              <a:ext uri="{FF2B5EF4-FFF2-40B4-BE49-F238E27FC236}">
                <a16:creationId xmlns:a16="http://schemas.microsoft.com/office/drawing/2014/main" id="{2287AC65-FBC7-4B8D-A5C8-8A048B8D1DBA}"/>
              </a:ext>
            </a:extLst>
          </p:cNvPr>
          <p:cNvGrpSpPr/>
          <p:nvPr/>
        </p:nvGrpSpPr>
        <p:grpSpPr>
          <a:xfrm>
            <a:off x="3273425" y="5402453"/>
            <a:ext cx="2632075" cy="1005803"/>
            <a:chOff x="458742" y="4861124"/>
            <a:chExt cx="2632075" cy="1005803"/>
          </a:xfrm>
        </p:grpSpPr>
        <p:sp>
          <p:nvSpPr>
            <p:cNvPr id="32" name="Text Placeholder 56">
              <a:extLst>
                <a:ext uri="{FF2B5EF4-FFF2-40B4-BE49-F238E27FC236}">
                  <a16:creationId xmlns:a16="http://schemas.microsoft.com/office/drawing/2014/main" id="{86DB17BA-4BAC-4FF6-9B40-9583F611136F}"/>
                </a:ext>
              </a:extLst>
            </p:cNvPr>
            <p:cNvSpPr txBox="1">
              <a:spLocks/>
            </p:cNvSpPr>
            <p:nvPr/>
          </p:nvSpPr>
          <p:spPr>
            <a:xfrm>
              <a:off x="749686" y="4862737"/>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a:t>Blog POST</a:t>
              </a:r>
            </a:p>
          </p:txBody>
        </p:sp>
        <p:sp>
          <p:nvSpPr>
            <p:cNvPr id="33" name="Text Placeholder 60">
              <a:extLst>
                <a:ext uri="{FF2B5EF4-FFF2-40B4-BE49-F238E27FC236}">
                  <a16:creationId xmlns:a16="http://schemas.microsoft.com/office/drawing/2014/main" id="{89A362A7-DC26-48FE-8878-29E563C375D9}"/>
                </a:ext>
              </a:extLst>
            </p:cNvPr>
            <p:cNvSpPr txBox="1">
              <a:spLocks/>
            </p:cNvSpPr>
            <p:nvPr/>
          </p:nvSpPr>
          <p:spPr>
            <a:xfrm>
              <a:off x="749685" y="5065114"/>
              <a:ext cx="2341132" cy="553998"/>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a:latin typeface="+mj-lt"/>
                </a:rPr>
                <a:t>APP boot camp: Training today’s advanced practice providers to be tomorrow’s CV care team leaders </a:t>
              </a:r>
            </a:p>
          </p:txBody>
        </p:sp>
        <p:sp>
          <p:nvSpPr>
            <p:cNvPr id="34" name="Parallelogram 33">
              <a:extLst>
                <a:ext uri="{FF2B5EF4-FFF2-40B4-BE49-F238E27FC236}">
                  <a16:creationId xmlns:a16="http://schemas.microsoft.com/office/drawing/2014/main" id="{5F8BA645-C041-4A8F-A170-88FC89C8F6EA}"/>
                </a:ext>
              </a:extLst>
            </p:cNvPr>
            <p:cNvSpPr/>
            <p:nvPr/>
          </p:nvSpPr>
          <p:spPr bwMode="gray">
            <a:xfrm flipH="1">
              <a:off x="458742" y="4861124"/>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highlight>
                  <a:srgbClr val="FFFF00"/>
                </a:highlight>
              </a:endParaRPr>
            </a:p>
          </p:txBody>
        </p:sp>
        <p:sp>
          <p:nvSpPr>
            <p:cNvPr id="35" name="Rectangle: Rounded Corners 34">
              <a:extLst>
                <a:ext uri="{FF2B5EF4-FFF2-40B4-BE49-F238E27FC236}">
                  <a16:creationId xmlns:a16="http://schemas.microsoft.com/office/drawing/2014/main" id="{3F64BEF9-8583-42F2-A799-198CE171F747}"/>
                </a:ext>
              </a:extLst>
            </p:cNvPr>
            <p:cNvSpPr>
              <a:spLocks noChangeAspect="1"/>
            </p:cNvSpPr>
            <p:nvPr/>
          </p:nvSpPr>
          <p:spPr bwMode="gray">
            <a:xfrm>
              <a:off x="749684" y="5682990"/>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a:solidFill>
                    <a:schemeClr val="tx1"/>
                  </a:solidFill>
                  <a:hlinkClick r:id="rId5"/>
                </a:rPr>
                <a:t>Read now</a:t>
              </a:r>
              <a:endParaRPr lang="en-US" sz="850">
                <a:solidFill>
                  <a:schemeClr val="tx1"/>
                </a:solidFill>
              </a:endParaRPr>
            </a:p>
          </p:txBody>
        </p:sp>
      </p:grpSp>
      <p:sp>
        <p:nvSpPr>
          <p:cNvPr id="29" name="TextBox 28">
            <a:extLst>
              <a:ext uri="{FF2B5EF4-FFF2-40B4-BE49-F238E27FC236}">
                <a16:creationId xmlns:a16="http://schemas.microsoft.com/office/drawing/2014/main" id="{8143AFA3-2D5A-42EB-B3BD-5ABD0A1BAB48}"/>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36" name="Rectangle 35">
            <a:extLst>
              <a:ext uri="{FF2B5EF4-FFF2-40B4-BE49-F238E27FC236}">
                <a16:creationId xmlns:a16="http://schemas.microsoft.com/office/drawing/2014/main" id="{EE4C7ED4-9A8A-4AAD-AB90-5F2F12390A84}"/>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37" name="Footer Placeholder 2">
            <a:extLst>
              <a:ext uri="{FF2B5EF4-FFF2-40B4-BE49-F238E27FC236}">
                <a16:creationId xmlns:a16="http://schemas.microsoft.com/office/drawing/2014/main" id="{3A5D0B98-4A8A-4D15-8DBB-AB7DE89BB4B0}"/>
              </a:ext>
            </a:extLst>
          </p:cNvPr>
          <p:cNvSpPr>
            <a:spLocks noGrp="1"/>
          </p:cNvSpPr>
          <p:nvPr>
            <p:ph type="ftr" sz="quarter" idx="3"/>
          </p:nvPr>
        </p:nvSpPr>
        <p:spPr>
          <a:xfrm>
            <a:off x="5284196" y="517629"/>
            <a:ext cx="2031005" cy="110800"/>
          </a:xfrm>
        </p:spPr>
        <p:txBody>
          <a:bodyPr/>
          <a:lstStyle/>
          <a:p>
            <a:r>
              <a:rPr lang="en-US"/>
              <a:t>Roadmap to Advancing Equity Within Your Structural Heart Program</a:t>
            </a:r>
          </a:p>
        </p:txBody>
      </p:sp>
      <p:grpSp>
        <p:nvGrpSpPr>
          <p:cNvPr id="46" name="Group 45">
            <a:extLst>
              <a:ext uri="{FF2B5EF4-FFF2-40B4-BE49-F238E27FC236}">
                <a16:creationId xmlns:a16="http://schemas.microsoft.com/office/drawing/2014/main" id="{CFC0CDC2-EAF2-4803-B35A-5DA796DE778C}"/>
              </a:ext>
            </a:extLst>
          </p:cNvPr>
          <p:cNvGrpSpPr/>
          <p:nvPr/>
        </p:nvGrpSpPr>
        <p:grpSpPr>
          <a:xfrm>
            <a:off x="457200" y="2875297"/>
            <a:ext cx="2632075" cy="1019598"/>
            <a:chOff x="458742" y="4861124"/>
            <a:chExt cx="2632075" cy="1019598"/>
          </a:xfrm>
        </p:grpSpPr>
        <p:sp>
          <p:nvSpPr>
            <p:cNvPr id="47" name="Text Placeholder 56">
              <a:extLst>
                <a:ext uri="{FF2B5EF4-FFF2-40B4-BE49-F238E27FC236}">
                  <a16:creationId xmlns:a16="http://schemas.microsoft.com/office/drawing/2014/main" id="{40E6DD31-03A9-4985-BC4A-61E18A9E5363}"/>
                </a:ext>
              </a:extLst>
            </p:cNvPr>
            <p:cNvSpPr txBox="1">
              <a:spLocks/>
            </p:cNvSpPr>
            <p:nvPr/>
          </p:nvSpPr>
          <p:spPr>
            <a:xfrm>
              <a:off x="749686" y="4862737"/>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dirty="0"/>
                <a:t>Case study</a:t>
              </a:r>
            </a:p>
          </p:txBody>
        </p:sp>
        <p:sp>
          <p:nvSpPr>
            <p:cNvPr id="48" name="Text Placeholder 60">
              <a:extLst>
                <a:ext uri="{FF2B5EF4-FFF2-40B4-BE49-F238E27FC236}">
                  <a16:creationId xmlns:a16="http://schemas.microsoft.com/office/drawing/2014/main" id="{82A8ABA7-6D24-4F55-9050-96026E719755}"/>
                </a:ext>
              </a:extLst>
            </p:cNvPr>
            <p:cNvSpPr txBox="1">
              <a:spLocks/>
            </p:cNvSpPr>
            <p:nvPr/>
          </p:nvSpPr>
          <p:spPr>
            <a:xfrm>
              <a:off x="749685" y="5065114"/>
              <a:ext cx="1751217" cy="815608"/>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b="0" i="0" dirty="0">
                  <a:effectLst/>
                  <a:latin typeface="+mj-lt"/>
                </a:rPr>
                <a:t>How structural heart programs can build and sustain referral relationships</a:t>
              </a:r>
            </a:p>
            <a:p>
              <a:pPr marL="0" indent="0">
                <a:buNone/>
              </a:pPr>
              <a:endParaRPr lang="en-US" dirty="0">
                <a:latin typeface="+mj-lt"/>
              </a:endParaRPr>
            </a:p>
          </p:txBody>
        </p:sp>
        <p:sp>
          <p:nvSpPr>
            <p:cNvPr id="49" name="Parallelogram 48">
              <a:extLst>
                <a:ext uri="{FF2B5EF4-FFF2-40B4-BE49-F238E27FC236}">
                  <a16:creationId xmlns:a16="http://schemas.microsoft.com/office/drawing/2014/main" id="{A584E82B-2830-40B0-A2B9-6DE71324C530}"/>
                </a:ext>
              </a:extLst>
            </p:cNvPr>
            <p:cNvSpPr/>
            <p:nvPr/>
          </p:nvSpPr>
          <p:spPr bwMode="gray">
            <a:xfrm flipH="1">
              <a:off x="458742" y="4861124"/>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highlight>
                  <a:srgbClr val="FFFF00"/>
                </a:highlight>
              </a:endParaRPr>
            </a:p>
          </p:txBody>
        </p:sp>
        <p:sp>
          <p:nvSpPr>
            <p:cNvPr id="50" name="Rectangle: Rounded Corners 49">
              <a:extLst>
                <a:ext uri="{FF2B5EF4-FFF2-40B4-BE49-F238E27FC236}">
                  <a16:creationId xmlns:a16="http://schemas.microsoft.com/office/drawing/2014/main" id="{0FA8EEEC-5A8B-4B2C-A5D4-8E266EB17CC0}"/>
                </a:ext>
              </a:extLst>
            </p:cNvPr>
            <p:cNvSpPr>
              <a:spLocks noChangeAspect="1"/>
            </p:cNvSpPr>
            <p:nvPr/>
          </p:nvSpPr>
          <p:spPr bwMode="gray">
            <a:xfrm>
              <a:off x="749684" y="5682990"/>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dirty="0">
                  <a:solidFill>
                    <a:schemeClr val="tx1"/>
                  </a:solidFill>
                  <a:hlinkClick r:id="rId6"/>
                </a:rPr>
                <a:t>Read now</a:t>
              </a:r>
              <a:endParaRPr lang="en-US" sz="850" dirty="0">
                <a:solidFill>
                  <a:schemeClr val="tx1"/>
                </a:solidFill>
              </a:endParaRPr>
            </a:p>
          </p:txBody>
        </p:sp>
      </p:grpSp>
      <p:grpSp>
        <p:nvGrpSpPr>
          <p:cNvPr id="51" name="Group 50">
            <a:extLst>
              <a:ext uri="{FF2B5EF4-FFF2-40B4-BE49-F238E27FC236}">
                <a16:creationId xmlns:a16="http://schemas.microsoft.com/office/drawing/2014/main" id="{AC880C2C-5D7E-4A8F-B7FA-08FDE145F2A8}"/>
              </a:ext>
            </a:extLst>
          </p:cNvPr>
          <p:cNvGrpSpPr/>
          <p:nvPr/>
        </p:nvGrpSpPr>
        <p:grpSpPr>
          <a:xfrm>
            <a:off x="3273425" y="2875297"/>
            <a:ext cx="2632075" cy="1019598"/>
            <a:chOff x="458742" y="4861124"/>
            <a:chExt cx="2632075" cy="1019598"/>
          </a:xfrm>
        </p:grpSpPr>
        <p:sp>
          <p:nvSpPr>
            <p:cNvPr id="52" name="Text Placeholder 56">
              <a:extLst>
                <a:ext uri="{FF2B5EF4-FFF2-40B4-BE49-F238E27FC236}">
                  <a16:creationId xmlns:a16="http://schemas.microsoft.com/office/drawing/2014/main" id="{91535054-047D-4F85-B91B-8A59956E134D}"/>
                </a:ext>
              </a:extLst>
            </p:cNvPr>
            <p:cNvSpPr txBox="1">
              <a:spLocks/>
            </p:cNvSpPr>
            <p:nvPr/>
          </p:nvSpPr>
          <p:spPr>
            <a:xfrm>
              <a:off x="749686" y="4862737"/>
              <a:ext cx="2341131" cy="138499"/>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sz="900" cap="all" dirty="0"/>
                <a:t>Case study</a:t>
              </a:r>
            </a:p>
          </p:txBody>
        </p:sp>
        <p:sp>
          <p:nvSpPr>
            <p:cNvPr id="53" name="Text Placeholder 60">
              <a:extLst>
                <a:ext uri="{FF2B5EF4-FFF2-40B4-BE49-F238E27FC236}">
                  <a16:creationId xmlns:a16="http://schemas.microsoft.com/office/drawing/2014/main" id="{595422DA-497C-4B97-AF9D-EC70C8D0CBAF}"/>
                </a:ext>
              </a:extLst>
            </p:cNvPr>
            <p:cNvSpPr txBox="1">
              <a:spLocks/>
            </p:cNvSpPr>
            <p:nvPr/>
          </p:nvSpPr>
          <p:spPr>
            <a:xfrm>
              <a:off x="749685" y="5065114"/>
              <a:ext cx="1719828" cy="815608"/>
            </a:xfrm>
            <a:prstGeom prst="rect">
              <a:avLst/>
            </a:prstGeom>
          </p:spPr>
          <p:txBody>
            <a:bodyPr wrap="square" lIns="0" tIns="0" rIns="0" bIns="0">
              <a:spAutoFit/>
            </a:bodyPr>
            <a:lstStyle>
              <a:lvl1pPr marL="112713"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1pPr>
              <a:lvl2pPr marL="230188" indent="-117475"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2pPr>
              <a:lvl3pPr marL="342900" indent="-112713"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3pPr>
              <a:lvl4pPr marL="458788" indent="-115888" algn="l" defTabSz="1018879" rtl="0" eaLnBrk="1" latinLnBrk="0" hangingPunct="1">
                <a:lnSpc>
                  <a:spcPct val="100000"/>
                </a:lnSpc>
                <a:spcBef>
                  <a:spcPts val="600"/>
                </a:spcBef>
                <a:buClr>
                  <a:schemeClr val="tx1"/>
                </a:buClr>
                <a:buFont typeface="Arial" pitchFamily="34" charset="0"/>
                <a:buChar char="–"/>
                <a:defRPr sz="1200" kern="1200">
                  <a:solidFill>
                    <a:schemeClr val="tx1"/>
                  </a:solidFill>
                  <a:latin typeface="+mn-lt"/>
                  <a:ea typeface="+mn-ea"/>
                  <a:cs typeface="+mn-cs"/>
                </a:defRPr>
              </a:lvl4pPr>
              <a:lvl5pPr marL="571500" indent="-112713" algn="l" defTabSz="1018879" rtl="0" eaLnBrk="1" latinLnBrk="0" hangingPunct="1">
                <a:lnSpc>
                  <a:spcPct val="100000"/>
                </a:lnSpc>
                <a:spcBef>
                  <a:spcPts val="600"/>
                </a:spcBef>
                <a:buClr>
                  <a:schemeClr val="tx1"/>
                </a:buClr>
                <a:buFont typeface="Arial" pitchFamily="34" charset="0"/>
                <a:buChar char="•"/>
                <a:defRPr sz="1200" kern="1200" baseline="0">
                  <a:solidFill>
                    <a:schemeClr val="tx1"/>
                  </a:solidFill>
                  <a:latin typeface="+mn-lt"/>
                  <a:ea typeface="+mn-ea"/>
                  <a:cs typeface="+mn-cs"/>
                </a:defRPr>
              </a:lvl5pPr>
              <a:lvl6pPr marL="684213"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spcBef>
                  <a:spcPts val="600"/>
                </a:spcBef>
                <a:buClr>
                  <a:schemeClr val="tx1"/>
                </a:buClr>
                <a:buFont typeface="Arial" pitchFamily="34" charset="0"/>
                <a:buChar char="•"/>
                <a:defRPr sz="1200" kern="1200" baseline="0">
                  <a:solidFill>
                    <a:schemeClr val="tx1"/>
                  </a:solidFill>
                  <a:latin typeface="+mn-lt"/>
                  <a:ea typeface="+mn-ea"/>
                  <a:cs typeface="+mn-cs"/>
                </a:defRPr>
              </a:lvl9pPr>
            </a:lstStyle>
            <a:p>
              <a:pPr marL="0" indent="0">
                <a:buNone/>
              </a:pPr>
              <a:r>
                <a:rPr lang="en-US" b="0" i="0" dirty="0">
                  <a:effectLst/>
                  <a:latin typeface="+mj-lt"/>
                </a:rPr>
                <a:t>How structural heart programs can reduce time to treatment</a:t>
              </a:r>
            </a:p>
            <a:p>
              <a:pPr marL="0" indent="0">
                <a:buNone/>
              </a:pPr>
              <a:endParaRPr lang="en-US" dirty="0">
                <a:latin typeface="+mj-lt"/>
              </a:endParaRPr>
            </a:p>
          </p:txBody>
        </p:sp>
        <p:sp>
          <p:nvSpPr>
            <p:cNvPr id="54" name="Parallelogram 53">
              <a:extLst>
                <a:ext uri="{FF2B5EF4-FFF2-40B4-BE49-F238E27FC236}">
                  <a16:creationId xmlns:a16="http://schemas.microsoft.com/office/drawing/2014/main" id="{ACBAA244-C1DC-403C-9C76-18D757EAB78C}"/>
                </a:ext>
              </a:extLst>
            </p:cNvPr>
            <p:cNvSpPr/>
            <p:nvPr/>
          </p:nvSpPr>
          <p:spPr bwMode="gray">
            <a:xfrm flipH="1">
              <a:off x="458742" y="4861124"/>
              <a:ext cx="176214" cy="138113"/>
            </a:xfrm>
            <a:prstGeom prst="parallelogram">
              <a:avLst>
                <a:gd name="adj" fmla="val 65863"/>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highlight>
                  <a:srgbClr val="FFFF00"/>
                </a:highlight>
              </a:endParaRPr>
            </a:p>
          </p:txBody>
        </p:sp>
        <p:sp>
          <p:nvSpPr>
            <p:cNvPr id="55" name="Rectangle: Rounded Corners 54">
              <a:extLst>
                <a:ext uri="{FF2B5EF4-FFF2-40B4-BE49-F238E27FC236}">
                  <a16:creationId xmlns:a16="http://schemas.microsoft.com/office/drawing/2014/main" id="{6F86DD6B-4FB4-4E8E-BE98-2F1C86FF45F3}"/>
                </a:ext>
              </a:extLst>
            </p:cNvPr>
            <p:cNvSpPr>
              <a:spLocks noChangeAspect="1"/>
            </p:cNvSpPr>
            <p:nvPr/>
          </p:nvSpPr>
          <p:spPr bwMode="gray">
            <a:xfrm>
              <a:off x="749684" y="5682990"/>
              <a:ext cx="635327" cy="183937"/>
            </a:xfrm>
            <a:prstGeom prst="roundRect">
              <a:avLst>
                <a:gd name="adj" fmla="val 50000"/>
              </a:avLst>
            </a:prstGeom>
            <a:solidFill>
              <a:srgbClr val="B4FBF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45720" tIns="0" rIns="45720" bIns="0" numCol="1" spcCol="0" rtlCol="0" fromWordArt="0" anchor="ctr" anchorCtr="0" forceAA="0" compatLnSpc="1">
              <a:prstTxWarp prst="textNoShape">
                <a:avLst/>
              </a:prstTxWarp>
              <a:spAutoFit/>
            </a:bodyPr>
            <a:lstStyle/>
            <a:p>
              <a:pPr>
                <a:spcBef>
                  <a:spcPts val="500"/>
                </a:spcBef>
              </a:pPr>
              <a:r>
                <a:rPr lang="en-US" sz="850" dirty="0">
                  <a:solidFill>
                    <a:schemeClr val="tx1"/>
                  </a:solidFill>
                  <a:hlinkClick r:id="rId7"/>
                </a:rPr>
                <a:t>Read now</a:t>
              </a:r>
              <a:endParaRPr lang="en-US" sz="850" dirty="0">
                <a:solidFill>
                  <a:schemeClr val="tx1"/>
                </a:solidFill>
              </a:endParaRPr>
            </a:p>
          </p:txBody>
        </p:sp>
      </p:grpSp>
    </p:spTree>
    <p:extLst>
      <p:ext uri="{BB962C8B-B14F-4D97-AF65-F5344CB8AC3E}">
        <p14:creationId xmlns:p14="http://schemas.microsoft.com/office/powerpoint/2010/main" val="182401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AD16D-94CB-492E-90EA-5E74A563F68B}"/>
              </a:ext>
            </a:extLst>
          </p:cNvPr>
          <p:cNvSpPr/>
          <p:nvPr/>
        </p:nvSpPr>
        <p:spPr bwMode="gray">
          <a:xfrm>
            <a:off x="0" y="0"/>
            <a:ext cx="7772400" cy="129464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a:solidFill>
                <a:schemeClr val="bg1"/>
              </a:solidFill>
            </a:endParaRPr>
          </a:p>
        </p:txBody>
      </p:sp>
      <p:graphicFrame>
        <p:nvGraphicFramePr>
          <p:cNvPr id="9" name="Table 16">
            <a:extLst>
              <a:ext uri="{FF2B5EF4-FFF2-40B4-BE49-F238E27FC236}">
                <a16:creationId xmlns:a16="http://schemas.microsoft.com/office/drawing/2014/main" id="{7C083514-6F23-49AD-B63F-B072FEA6DFF2}"/>
              </a:ext>
            </a:extLst>
          </p:cNvPr>
          <p:cNvGraphicFramePr>
            <a:graphicFrameLocks noGrp="1"/>
          </p:cNvGraphicFramePr>
          <p:nvPr>
            <p:extLst>
              <p:ext uri="{D42A27DB-BD31-4B8C-83A1-F6EECF244321}">
                <p14:modId xmlns:p14="http://schemas.microsoft.com/office/powerpoint/2010/main" val="2623790342"/>
              </p:ext>
            </p:extLst>
          </p:nvPr>
        </p:nvGraphicFramePr>
        <p:xfrm>
          <a:off x="1295400" y="2280749"/>
          <a:ext cx="5181600" cy="6129211"/>
        </p:xfrm>
        <a:graphic>
          <a:graphicData uri="http://schemas.openxmlformats.org/drawingml/2006/table">
            <a:tbl>
              <a:tblPr firstRow="1" bandRow="1">
                <a:effectLst>
                  <a:outerShdw blurRad="203200" dist="38100" dir="5400000" algn="t" rotWithShape="0">
                    <a:schemeClr val="accent3">
                      <a:alpha val="40000"/>
                    </a:schemeClr>
                  </a:outerShdw>
                </a:effectLst>
                <a:tableStyleId>{C083E6E3-FA7D-4D7B-A595-EF9225AFEA82}</a:tableStyleId>
              </a:tblPr>
              <a:tblGrid>
                <a:gridCol w="5181600">
                  <a:extLst>
                    <a:ext uri="{9D8B030D-6E8A-4147-A177-3AD203B41FA5}">
                      <a16:colId xmlns:a16="http://schemas.microsoft.com/office/drawing/2014/main" val="2676183588"/>
                    </a:ext>
                  </a:extLst>
                </a:gridCol>
              </a:tblGrid>
              <a:tr h="0">
                <a:tc>
                  <a:txBody>
                    <a:bodyPr/>
                    <a:lstStyle/>
                    <a:p>
                      <a:r>
                        <a:rPr lang="en-US" sz="1000"/>
                        <a:t>SPONSORED BY</a:t>
                      </a:r>
                    </a:p>
                  </a:txBody>
                  <a:tcPr marL="182880" marR="182880" marT="182880" marB="182880" anchor="ctr">
                    <a:lnL>
                      <a:noFill/>
                    </a:lnL>
                    <a:lnR>
                      <a:noFill/>
                    </a:lnR>
                    <a:lnT w="57150"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9472772"/>
                  </a:ext>
                </a:extLst>
              </a:tr>
              <a:tr h="822960">
                <a:tc>
                  <a:txBody>
                    <a:bodyPr/>
                    <a:lstStyle/>
                    <a:p>
                      <a:endParaRPr lang="en-US"/>
                    </a:p>
                  </a:txBody>
                  <a:tcPr marL="182880" marR="182880" marT="182880" marB="182880">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38445"/>
                  </a:ext>
                </a:extLst>
              </a:tr>
              <a:tr h="0">
                <a:tc>
                  <a:txBody>
                    <a:bodyPr/>
                    <a:lstStyle/>
                    <a:p>
                      <a:r>
                        <a:rPr lang="en-US" sz="1400" kern="1200" dirty="0">
                          <a:solidFill>
                            <a:schemeClr val="tx1"/>
                          </a:solidFill>
                          <a:effectLst/>
                          <a:latin typeface="+mn-lt"/>
                          <a:ea typeface="+mn-ea"/>
                          <a:cs typeface="+mn-cs"/>
                        </a:rPr>
                        <a:t>Edwards Lifesciences is the global leader in patient-focused medical innovations for structural heart disease, as well as critical care and surgical monitoring. Driven by a passion to help patients, the company collaborates with the world’s leading clinicians and researchers to address unmet healthcare needs, working to improve patient outcomes and enhance lives.</a:t>
                      </a:r>
                    </a:p>
                    <a:p>
                      <a:endParaRPr lang="en-US" sz="14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Edwards, Edwards Lifesciences and the stylized E logo are trademarks of Edwards Lifesciences Corporation or its affiliates. All other trademarks are the property of their respective owners.</a:t>
                      </a:r>
                    </a:p>
                    <a:p>
                      <a:r>
                        <a:rPr lang="en-US" sz="900" kern="1200" dirty="0">
                          <a:solidFill>
                            <a:schemeClr val="tx1"/>
                          </a:solidFill>
                          <a:effectLst/>
                          <a:latin typeface="+mn-lt"/>
                          <a:ea typeface="+mn-ea"/>
                          <a:cs typeface="+mn-cs"/>
                        </a:rPr>
                        <a:t>© 2021 Edwards Lifesciences Corporation. All rights reserved.</a:t>
                      </a:r>
                    </a:p>
                  </a:txBody>
                  <a:tcPr marL="182880" marR="182880" marT="182880" marB="18288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8081117"/>
                  </a:ext>
                </a:extLst>
              </a:tr>
              <a:tr h="0">
                <a:tc>
                  <a:txBody>
                    <a:bodyPr/>
                    <a:lstStyle/>
                    <a:p>
                      <a:pPr>
                        <a:lnSpc>
                          <a:spcPct val="130000"/>
                        </a:lnSpc>
                        <a:spcBef>
                          <a:spcPts val="1800"/>
                        </a:spcBef>
                        <a:buClr>
                          <a:schemeClr val="accent6"/>
                        </a:buClr>
                      </a:pPr>
                      <a:r>
                        <a:rPr lang="en-US" sz="900" dirty="0"/>
                        <a:t>This report is sponsored by Edwards Lifesciences, an Advisory Board member organization. Representatives of Edwards Lifesciences helped select the topics and issues addressed. Advisory Board experts wrote the report, maintained final editorial approval, and conducted the underlying research independently and objectively. Advisory Board does not endorse any company, organization, product or brand mentioned herein.</a:t>
                      </a:r>
                    </a:p>
                    <a:p>
                      <a:pPr>
                        <a:lnSpc>
                          <a:spcPct val="130000"/>
                        </a:lnSpc>
                        <a:spcBef>
                          <a:spcPts val="1800"/>
                        </a:spcBef>
                        <a:buClr>
                          <a:schemeClr val="accent6"/>
                        </a:buClr>
                      </a:pPr>
                      <a:r>
                        <a:rPr lang="en-US" sz="900" dirty="0"/>
                        <a:t>To learn more, view our </a:t>
                      </a:r>
                      <a:r>
                        <a:rPr lang="en-US" sz="900" dirty="0">
                          <a:hlinkClick r:id="rId2"/>
                        </a:rPr>
                        <a:t>editorial guidelines</a:t>
                      </a:r>
                      <a:r>
                        <a:rPr lang="en-US" sz="900" dirty="0"/>
                        <a:t>.</a:t>
                      </a:r>
                    </a:p>
                    <a:p>
                      <a:pPr>
                        <a:lnSpc>
                          <a:spcPct val="130000"/>
                        </a:lnSpc>
                        <a:spcBef>
                          <a:spcPts val="1800"/>
                        </a:spcBef>
                        <a:buClr>
                          <a:schemeClr val="accent6"/>
                        </a:buClr>
                      </a:pPr>
                      <a:endParaRPr lang="en-US" sz="900" dirty="0"/>
                    </a:p>
                  </a:txBody>
                  <a:tcPr marL="182880" marR="182880" marT="182880" marB="182880">
                    <a:lnL>
                      <a:noFill/>
                    </a:lnL>
                    <a:lnR>
                      <a:noFill/>
                    </a:lnR>
                    <a:lnT>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323805"/>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9F49D11B-099F-45D1-9FD2-A5E8A6B66E26}"/>
              </a:ext>
            </a:extLst>
          </p:cNvPr>
          <p:cNvPicPr>
            <a:picLocks noChangeAspect="1"/>
          </p:cNvPicPr>
          <p:nvPr/>
        </p:nvPicPr>
        <p:blipFill rotWithShape="1">
          <a:blip r:embed="rId3"/>
          <a:srcRect t="23971" b="30708"/>
          <a:stretch/>
        </p:blipFill>
        <p:spPr>
          <a:xfrm>
            <a:off x="1504850" y="2797557"/>
            <a:ext cx="2914650" cy="712270"/>
          </a:xfrm>
          <a:prstGeom prst="rect">
            <a:avLst/>
          </a:prstGeom>
        </p:spPr>
      </p:pic>
    </p:spTree>
    <p:extLst>
      <p:ext uri="{BB962C8B-B14F-4D97-AF65-F5344CB8AC3E}">
        <p14:creationId xmlns:p14="http://schemas.microsoft.com/office/powerpoint/2010/main" val="412536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0D6F07F-7142-4E0E-84BA-55DA3FE69ED7}"/>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2" name="TextBox 11">
            <a:extLst>
              <a:ext uri="{FF2B5EF4-FFF2-40B4-BE49-F238E27FC236}">
                <a16:creationId xmlns:a16="http://schemas.microsoft.com/office/drawing/2014/main" id="{224690FB-92D4-4C65-8B95-4A0B6C2F20B9}"/>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26" name="Text Placeholder 12">
            <a:extLst>
              <a:ext uri="{FF2B5EF4-FFF2-40B4-BE49-F238E27FC236}">
                <a16:creationId xmlns:a16="http://schemas.microsoft.com/office/drawing/2014/main" id="{A20425A5-5CEA-443C-A1C9-6564A0AF9A8D}"/>
              </a:ext>
            </a:extLst>
          </p:cNvPr>
          <p:cNvSpPr>
            <a:spLocks noGrp="1"/>
          </p:cNvSpPr>
          <p:nvPr>
            <p:ph type="body" sz="quarter" idx="44"/>
          </p:nvPr>
        </p:nvSpPr>
        <p:spPr>
          <a:xfrm>
            <a:off x="850956" y="1489895"/>
            <a:ext cx="4217931" cy="184666"/>
          </a:xfrm>
        </p:spPr>
        <p:txBody>
          <a:bodyPr/>
          <a:lstStyle/>
          <a:p>
            <a:r>
              <a:rPr lang="en-US"/>
              <a:t>Project directors</a:t>
            </a:r>
          </a:p>
        </p:txBody>
      </p:sp>
      <p:sp>
        <p:nvSpPr>
          <p:cNvPr id="27" name="Text Placeholder 14">
            <a:extLst>
              <a:ext uri="{FF2B5EF4-FFF2-40B4-BE49-F238E27FC236}">
                <a16:creationId xmlns:a16="http://schemas.microsoft.com/office/drawing/2014/main" id="{BE10122C-1AAF-4DAD-8978-7D660CD64469}"/>
              </a:ext>
            </a:extLst>
          </p:cNvPr>
          <p:cNvSpPr>
            <a:spLocks noGrp="1"/>
          </p:cNvSpPr>
          <p:nvPr>
            <p:ph type="body" sz="quarter" idx="45"/>
          </p:nvPr>
        </p:nvSpPr>
        <p:spPr>
          <a:xfrm>
            <a:off x="850956" y="1699450"/>
            <a:ext cx="4217931" cy="138499"/>
          </a:xfrm>
        </p:spPr>
        <p:txBody>
          <a:bodyPr/>
          <a:lstStyle/>
          <a:p>
            <a:r>
              <a:rPr lang="en-US"/>
              <a:t>Liam Frieswick</a:t>
            </a:r>
          </a:p>
        </p:txBody>
      </p:sp>
      <p:sp>
        <p:nvSpPr>
          <p:cNvPr id="28" name="Text Placeholder 15">
            <a:extLst>
              <a:ext uri="{FF2B5EF4-FFF2-40B4-BE49-F238E27FC236}">
                <a16:creationId xmlns:a16="http://schemas.microsoft.com/office/drawing/2014/main" id="{4C2B8974-EBCA-4ED5-B8C1-80B0CC3D73C4}"/>
              </a:ext>
            </a:extLst>
          </p:cNvPr>
          <p:cNvSpPr>
            <a:spLocks noGrp="1"/>
          </p:cNvSpPr>
          <p:nvPr>
            <p:ph type="body" sz="quarter" idx="46"/>
          </p:nvPr>
        </p:nvSpPr>
        <p:spPr>
          <a:xfrm>
            <a:off x="850956" y="1899241"/>
            <a:ext cx="4217931" cy="123111"/>
          </a:xfrm>
        </p:spPr>
        <p:txBody>
          <a:bodyPr/>
          <a:lstStyle/>
          <a:p>
            <a:r>
              <a:rPr lang="en-US"/>
              <a:t>frieswil@advisory.com</a:t>
            </a:r>
          </a:p>
        </p:txBody>
      </p:sp>
      <p:sp>
        <p:nvSpPr>
          <p:cNvPr id="29" name="Text Placeholder 17">
            <a:extLst>
              <a:ext uri="{FF2B5EF4-FFF2-40B4-BE49-F238E27FC236}">
                <a16:creationId xmlns:a16="http://schemas.microsoft.com/office/drawing/2014/main" id="{972873DD-01D1-4402-84E0-45E589BB22F7}"/>
              </a:ext>
            </a:extLst>
          </p:cNvPr>
          <p:cNvSpPr txBox="1">
            <a:spLocks/>
          </p:cNvSpPr>
          <p:nvPr/>
        </p:nvSpPr>
        <p:spPr bwMode="gray">
          <a:xfrm>
            <a:off x="850952" y="2584395"/>
            <a:ext cx="4217931" cy="184666"/>
          </a:xfrm>
          <a:prstGeom prst="rect">
            <a:avLst/>
          </a:prstGeom>
        </p:spPr>
        <p:txBody>
          <a:bodyPr vert="horz" wrap="square" lIns="0" tIns="0" rIns="0" bIns="0" rtlCol="0">
            <a:spAutoFit/>
          </a:bodyPr>
          <a:lstStyle>
            <a:lvl1pPr marL="0" indent="0" algn="l" defTabSz="1018879" rtl="0" eaLnBrk="1" latinLnBrk="0" hangingPunct="1">
              <a:lnSpc>
                <a:spcPct val="100000"/>
              </a:lnSpc>
              <a:spcBef>
                <a:spcPts val="0"/>
              </a:spcBef>
              <a:buClr>
                <a:schemeClr val="accent6"/>
              </a:buClr>
              <a:buFont typeface="Arial" pitchFamily="34" charset="0"/>
              <a:buNone/>
              <a:defRPr sz="1200" kern="1200" baseline="0">
                <a:solidFill>
                  <a:schemeClr val="tx1"/>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1200" kern="1200" baseline="0">
                <a:solidFill>
                  <a:schemeClr val="bg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Research team</a:t>
            </a:r>
          </a:p>
        </p:txBody>
      </p:sp>
      <p:sp>
        <p:nvSpPr>
          <p:cNvPr id="30" name="Text Placeholder 18">
            <a:extLst>
              <a:ext uri="{FF2B5EF4-FFF2-40B4-BE49-F238E27FC236}">
                <a16:creationId xmlns:a16="http://schemas.microsoft.com/office/drawing/2014/main" id="{50734A68-9403-4B99-8379-FF0677C8EF27}"/>
              </a:ext>
            </a:extLst>
          </p:cNvPr>
          <p:cNvSpPr txBox="1">
            <a:spLocks/>
          </p:cNvSpPr>
          <p:nvPr/>
        </p:nvSpPr>
        <p:spPr bwMode="gray">
          <a:xfrm>
            <a:off x="850951" y="2806065"/>
            <a:ext cx="4217931" cy="543739"/>
          </a:xfrm>
          <a:prstGeom prst="rect">
            <a:avLst/>
          </a:prstGeom>
        </p:spPr>
        <p:txBody>
          <a:bodyPr vert="horz" wrap="square" lIns="0" tIns="0" rIns="0" bIns="0" rtlCol="0">
            <a:spAutoFit/>
          </a:bodyPr>
          <a:lstStyle>
            <a:lvl1pPr marL="0" indent="0" algn="l" defTabSz="1018879" rtl="0" eaLnBrk="1" latinLnBrk="0" hangingPunct="1">
              <a:lnSpc>
                <a:spcPct val="100000"/>
              </a:lnSpc>
              <a:spcBef>
                <a:spcPts val="500"/>
              </a:spcBef>
              <a:buClr>
                <a:schemeClr val="accent6"/>
              </a:buClr>
              <a:buFont typeface="Arial" pitchFamily="34" charset="0"/>
              <a:buNone/>
              <a:defRPr sz="900" kern="1200">
                <a:solidFill>
                  <a:schemeClr val="accent3"/>
                </a:solidFill>
                <a:latin typeface="+mn-lt"/>
                <a:ea typeface="+mn-ea"/>
                <a:cs typeface="+mn-cs"/>
              </a:defRPr>
            </a:lvl1pPr>
            <a:lvl2pPr marL="1143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2pPr>
            <a:lvl3pPr marL="2286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3pPr>
            <a:lvl4pPr marL="3429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4pPr>
            <a:lvl5pPr marL="457200" indent="0" algn="l" defTabSz="1018879" rtl="0" eaLnBrk="1" latinLnBrk="0" hangingPunct="1">
              <a:lnSpc>
                <a:spcPct val="100000"/>
              </a:lnSpc>
              <a:spcBef>
                <a:spcPts val="200"/>
              </a:spcBef>
              <a:buClr>
                <a:schemeClr val="accent6"/>
              </a:buClr>
              <a:buFont typeface="Arial" pitchFamily="34" charset="0"/>
              <a:buNone/>
              <a:defRPr sz="1200" kern="1200" baseline="0">
                <a:solidFill>
                  <a:schemeClr val="accent3"/>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Payton Grimes</a:t>
            </a:r>
          </a:p>
          <a:p>
            <a:r>
              <a:rPr lang="en-US"/>
              <a:t>Cathy Desai</a:t>
            </a:r>
          </a:p>
          <a:p>
            <a:r>
              <a:rPr lang="en-US"/>
              <a:t>Caleigh Dwyer</a:t>
            </a:r>
          </a:p>
        </p:txBody>
      </p:sp>
      <p:sp>
        <p:nvSpPr>
          <p:cNvPr id="31" name="Text Placeholder 19">
            <a:extLst>
              <a:ext uri="{FF2B5EF4-FFF2-40B4-BE49-F238E27FC236}">
                <a16:creationId xmlns:a16="http://schemas.microsoft.com/office/drawing/2014/main" id="{2C4B304B-0F6C-421D-8CE0-193E4D6F261D}"/>
              </a:ext>
            </a:extLst>
          </p:cNvPr>
          <p:cNvSpPr txBox="1">
            <a:spLocks/>
          </p:cNvSpPr>
          <p:nvPr/>
        </p:nvSpPr>
        <p:spPr bwMode="gray">
          <a:xfrm>
            <a:off x="850950" y="3534682"/>
            <a:ext cx="4217931" cy="184666"/>
          </a:xfrm>
          <a:prstGeom prst="rect">
            <a:avLst/>
          </a:prstGeom>
        </p:spPr>
        <p:txBody>
          <a:bodyPr vert="horz" wrap="square" lIns="0" tIns="0" rIns="0" bIns="0" rtlCol="0">
            <a:spAutoFit/>
          </a:bodyPr>
          <a:lstStyle>
            <a:lvl1pPr marL="0" indent="0" algn="l" defTabSz="1018879" rtl="0" eaLnBrk="1" latinLnBrk="0" hangingPunct="1">
              <a:lnSpc>
                <a:spcPct val="100000"/>
              </a:lnSpc>
              <a:spcBef>
                <a:spcPts val="0"/>
              </a:spcBef>
              <a:buClr>
                <a:schemeClr val="accent6"/>
              </a:buClr>
              <a:buFont typeface="Arial" pitchFamily="34" charset="0"/>
              <a:buNone/>
              <a:defRPr sz="1200" kern="1200" baseline="0">
                <a:solidFill>
                  <a:schemeClr val="tx1"/>
                </a:solidFill>
                <a:latin typeface="+mn-lt"/>
                <a:ea typeface="+mn-ea"/>
                <a:cs typeface="+mn-cs"/>
              </a:defRPr>
            </a:lvl1pPr>
            <a:lvl2pPr marL="1143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2pPr>
            <a:lvl3pPr marL="2286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3pPr>
            <a:lvl4pPr marL="342900" indent="0" algn="l" defTabSz="1018879" rtl="0" eaLnBrk="1" latinLnBrk="0" hangingPunct="1">
              <a:lnSpc>
                <a:spcPct val="100000"/>
              </a:lnSpc>
              <a:spcBef>
                <a:spcPts val="0"/>
              </a:spcBef>
              <a:buClr>
                <a:schemeClr val="accent6"/>
              </a:buClr>
              <a:buFont typeface="Arial" pitchFamily="34" charset="0"/>
              <a:buNone/>
              <a:defRPr sz="1200" kern="1200">
                <a:solidFill>
                  <a:schemeClr val="bg1"/>
                </a:solidFill>
                <a:latin typeface="+mn-lt"/>
                <a:ea typeface="+mn-ea"/>
                <a:cs typeface="+mn-cs"/>
              </a:defRPr>
            </a:lvl4pPr>
            <a:lvl5pPr marL="457200" indent="0" algn="l" defTabSz="1018879" rtl="0" eaLnBrk="1" latinLnBrk="0" hangingPunct="1">
              <a:lnSpc>
                <a:spcPct val="100000"/>
              </a:lnSpc>
              <a:spcBef>
                <a:spcPts val="0"/>
              </a:spcBef>
              <a:buClr>
                <a:schemeClr val="accent6"/>
              </a:buClr>
              <a:buFont typeface="Arial" pitchFamily="34" charset="0"/>
              <a:buNone/>
              <a:defRPr sz="1200" kern="1200" baseline="0">
                <a:solidFill>
                  <a:schemeClr val="bg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Program leadership</a:t>
            </a:r>
          </a:p>
        </p:txBody>
      </p:sp>
      <p:sp>
        <p:nvSpPr>
          <p:cNvPr id="32" name="Text Placeholder 20">
            <a:extLst>
              <a:ext uri="{FF2B5EF4-FFF2-40B4-BE49-F238E27FC236}">
                <a16:creationId xmlns:a16="http://schemas.microsoft.com/office/drawing/2014/main" id="{098991E4-3956-4FE3-BBCF-F15510FCE7C9}"/>
              </a:ext>
            </a:extLst>
          </p:cNvPr>
          <p:cNvSpPr txBox="1">
            <a:spLocks/>
          </p:cNvSpPr>
          <p:nvPr/>
        </p:nvSpPr>
        <p:spPr bwMode="gray">
          <a:xfrm>
            <a:off x="850950" y="3770215"/>
            <a:ext cx="4217931" cy="341119"/>
          </a:xfrm>
          <a:prstGeom prst="rect">
            <a:avLst/>
          </a:prstGeom>
        </p:spPr>
        <p:txBody>
          <a:bodyPr vert="horz" wrap="square" lIns="0" tIns="0" rIns="0" bIns="0" rtlCol="0">
            <a:spAutoFit/>
          </a:bodyPr>
          <a:lstStyle>
            <a:lvl1pPr marL="0" indent="0" algn="l" defTabSz="1018879" rtl="0" eaLnBrk="1" latinLnBrk="0" hangingPunct="1">
              <a:lnSpc>
                <a:spcPct val="100000"/>
              </a:lnSpc>
              <a:spcBef>
                <a:spcPts val="500"/>
              </a:spcBef>
              <a:buClr>
                <a:schemeClr val="accent6"/>
              </a:buClr>
              <a:buFont typeface="Arial" pitchFamily="34" charset="0"/>
              <a:buNone/>
              <a:defRPr sz="900" kern="1200">
                <a:solidFill>
                  <a:schemeClr val="accent3"/>
                </a:solidFill>
                <a:latin typeface="+mn-lt"/>
                <a:ea typeface="+mn-ea"/>
                <a:cs typeface="+mn-cs"/>
              </a:defRPr>
            </a:lvl1pPr>
            <a:lvl2pPr marL="1143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2pPr>
            <a:lvl3pPr marL="2286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3pPr>
            <a:lvl4pPr marL="342900" indent="0" algn="l" defTabSz="1018879" rtl="0" eaLnBrk="1" latinLnBrk="0" hangingPunct="1">
              <a:lnSpc>
                <a:spcPct val="100000"/>
              </a:lnSpc>
              <a:spcBef>
                <a:spcPts val="200"/>
              </a:spcBef>
              <a:buClr>
                <a:schemeClr val="accent6"/>
              </a:buClr>
              <a:buFont typeface="Arial" pitchFamily="34" charset="0"/>
              <a:buNone/>
              <a:defRPr sz="1200" kern="1200">
                <a:solidFill>
                  <a:schemeClr val="accent3"/>
                </a:solidFill>
                <a:latin typeface="+mn-lt"/>
                <a:ea typeface="+mn-ea"/>
                <a:cs typeface="+mn-cs"/>
              </a:defRPr>
            </a:lvl4pPr>
            <a:lvl5pPr marL="457200" indent="0" algn="l" defTabSz="1018879" rtl="0" eaLnBrk="1" latinLnBrk="0" hangingPunct="1">
              <a:lnSpc>
                <a:spcPct val="100000"/>
              </a:lnSpc>
              <a:spcBef>
                <a:spcPts val="200"/>
              </a:spcBef>
              <a:buClr>
                <a:schemeClr val="accent6"/>
              </a:buClr>
              <a:buFont typeface="Arial" pitchFamily="34" charset="0"/>
              <a:buNone/>
              <a:defRPr sz="1200" kern="1200" baseline="0">
                <a:solidFill>
                  <a:schemeClr val="accent3"/>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Madeleine Langr</a:t>
            </a:r>
          </a:p>
          <a:p>
            <a:r>
              <a:rPr lang="en-US"/>
              <a:t>Laura Wilson</a:t>
            </a:r>
          </a:p>
        </p:txBody>
      </p:sp>
      <p:sp>
        <p:nvSpPr>
          <p:cNvPr id="33" name="TextBox 32">
            <a:extLst>
              <a:ext uri="{FF2B5EF4-FFF2-40B4-BE49-F238E27FC236}">
                <a16:creationId xmlns:a16="http://schemas.microsoft.com/office/drawing/2014/main" id="{FE9A5208-F4F6-41C7-A812-360496016B75}"/>
              </a:ext>
            </a:extLst>
          </p:cNvPr>
          <p:cNvSpPr txBox="1"/>
          <p:nvPr/>
        </p:nvSpPr>
        <p:spPr bwMode="gray">
          <a:xfrm>
            <a:off x="749359" y="2034961"/>
            <a:ext cx="4951476" cy="230832"/>
          </a:xfrm>
          <a:prstGeom prst="rect">
            <a:avLst/>
          </a:prstGeom>
          <a:noFill/>
        </p:spPr>
        <p:txBody>
          <a:bodyPr wrap="square">
            <a:spAutoFit/>
          </a:bodyPr>
          <a:lstStyle/>
          <a:p>
            <a:pPr marL="0" marR="0" lvl="0" indent="0" algn="l" defTabSz="1018879" rtl="0" eaLnBrk="1" fontAlgn="auto" latinLnBrk="0" hangingPunct="1">
              <a:lnSpc>
                <a:spcPct val="100000"/>
              </a:lnSpc>
              <a:spcBef>
                <a:spcPts val="200"/>
              </a:spcBef>
              <a:spcAft>
                <a:spcPts val="0"/>
              </a:spcAft>
              <a:buClr>
                <a:srgbClr val="CE0E2D"/>
              </a:buClr>
              <a:buSzTx/>
              <a:buFont typeface="Arial" pitchFamily="34" charset="0"/>
              <a:buNone/>
              <a:tabLst/>
              <a:defRPr/>
            </a:pPr>
            <a:r>
              <a:rPr kumimoji="0" lang="en-US" sz="900" b="0" i="0" u="none" strike="noStrike" kern="1200" cap="none" spc="0" normalizeH="0" baseline="0" noProof="0">
                <a:ln>
                  <a:noFill/>
                </a:ln>
                <a:solidFill>
                  <a:srgbClr val="70787E"/>
                </a:solidFill>
                <a:effectLst/>
                <a:uLnTx/>
                <a:uFillTx/>
                <a:latin typeface="Arial" panose="020B0604020202020204"/>
                <a:ea typeface="+mn-ea"/>
                <a:cs typeface="+mn-cs"/>
              </a:rPr>
              <a:t>Prianca Pai</a:t>
            </a:r>
          </a:p>
        </p:txBody>
      </p:sp>
      <p:sp>
        <p:nvSpPr>
          <p:cNvPr id="34" name="Text Placeholder 15">
            <a:extLst>
              <a:ext uri="{FF2B5EF4-FFF2-40B4-BE49-F238E27FC236}">
                <a16:creationId xmlns:a16="http://schemas.microsoft.com/office/drawing/2014/main" id="{6095B0FA-3E79-4F66-8326-D14C48B3D8AC}"/>
              </a:ext>
            </a:extLst>
          </p:cNvPr>
          <p:cNvSpPr txBox="1">
            <a:spLocks/>
          </p:cNvSpPr>
          <p:nvPr/>
        </p:nvSpPr>
        <p:spPr bwMode="gray">
          <a:xfrm>
            <a:off x="850955" y="2278402"/>
            <a:ext cx="4217931" cy="123111"/>
          </a:xfrm>
          <a:prstGeom prst="rect">
            <a:avLst/>
          </a:prstGeom>
        </p:spPr>
        <p:txBody>
          <a:bodyPr vert="horz" wrap="square" lIns="0" tIns="0" rIns="0" bIns="0" rtlCol="0">
            <a:spAutoFit/>
          </a:bodyPr>
          <a:lstStyle>
            <a:lvl1pPr marL="0" indent="0" algn="l" defTabSz="1018879" rtl="0" eaLnBrk="1" latinLnBrk="0" hangingPunct="1">
              <a:lnSpc>
                <a:spcPct val="100000"/>
              </a:lnSpc>
              <a:spcBef>
                <a:spcPts val="0"/>
              </a:spcBef>
              <a:buClr>
                <a:schemeClr val="accent6"/>
              </a:buClr>
              <a:buFont typeface="Arial" pitchFamily="34" charset="0"/>
              <a:buNone/>
              <a:defRPr sz="800" kern="1200" baseline="0">
                <a:solidFill>
                  <a:schemeClr val="accent3"/>
                </a:solidFill>
                <a:latin typeface="+mn-lt"/>
                <a:ea typeface="+mn-ea"/>
                <a:cs typeface="+mn-cs"/>
              </a:defRPr>
            </a:lvl1pPr>
            <a:lvl2pPr marL="114300" indent="0" algn="l" defTabSz="1018879" rtl="0" eaLnBrk="1" latinLnBrk="0" hangingPunct="1">
              <a:lnSpc>
                <a:spcPct val="100000"/>
              </a:lnSpc>
              <a:spcBef>
                <a:spcPts val="600"/>
              </a:spcBef>
              <a:buClr>
                <a:schemeClr val="accent6"/>
              </a:buClr>
              <a:buFont typeface="Arial" pitchFamily="34" charset="0"/>
              <a:buNone/>
              <a:defRPr sz="800" kern="1200">
                <a:solidFill>
                  <a:schemeClr val="accent3"/>
                </a:solidFill>
                <a:latin typeface="+mn-lt"/>
                <a:ea typeface="+mn-ea"/>
                <a:cs typeface="+mn-cs"/>
              </a:defRPr>
            </a:lvl2pPr>
            <a:lvl3pPr marL="228600" indent="0" algn="l" defTabSz="1018879" rtl="0" eaLnBrk="1" latinLnBrk="0" hangingPunct="1">
              <a:lnSpc>
                <a:spcPct val="100000"/>
              </a:lnSpc>
              <a:spcBef>
                <a:spcPts val="600"/>
              </a:spcBef>
              <a:buClr>
                <a:schemeClr val="accent6"/>
              </a:buClr>
              <a:buFont typeface="Arial" pitchFamily="34" charset="0"/>
              <a:buNone/>
              <a:defRPr sz="800" kern="1200">
                <a:solidFill>
                  <a:schemeClr val="accent3"/>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800" kern="1200">
                <a:solidFill>
                  <a:schemeClr val="accent3"/>
                </a:solidFill>
                <a:latin typeface="+mn-lt"/>
                <a:ea typeface="+mn-ea"/>
                <a:cs typeface="+mn-cs"/>
              </a:defRPr>
            </a:lvl4pPr>
            <a:lvl5pPr marL="457200" indent="0" algn="l" defTabSz="1018879" rtl="0" eaLnBrk="1" latinLnBrk="0" hangingPunct="1">
              <a:lnSpc>
                <a:spcPct val="100000"/>
              </a:lnSpc>
              <a:spcBef>
                <a:spcPts val="600"/>
              </a:spcBef>
              <a:buClr>
                <a:schemeClr val="accent6"/>
              </a:buClr>
              <a:buFont typeface="Arial" pitchFamily="34" charset="0"/>
              <a:buNone/>
              <a:defRPr sz="800" kern="1200" baseline="0">
                <a:solidFill>
                  <a:schemeClr val="accent3"/>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r>
              <a:rPr lang="en-US"/>
              <a:t>paip@advisory.com</a:t>
            </a:r>
          </a:p>
        </p:txBody>
      </p:sp>
      <p:sp>
        <p:nvSpPr>
          <p:cNvPr id="2" name="Footer Placeholder 1">
            <a:extLst>
              <a:ext uri="{FF2B5EF4-FFF2-40B4-BE49-F238E27FC236}">
                <a16:creationId xmlns:a16="http://schemas.microsoft.com/office/drawing/2014/main" id="{C47DE308-02FC-4930-9D44-FE374BB6B841}"/>
              </a:ext>
            </a:extLst>
          </p:cNvPr>
          <p:cNvSpPr>
            <a:spLocks noGrp="1"/>
          </p:cNvSpPr>
          <p:nvPr>
            <p:ph type="ftr" sz="quarter" idx="54"/>
          </p:nvPr>
        </p:nvSpPr>
        <p:spPr/>
        <p:txBody>
          <a:bodyPr/>
          <a:lstStyle/>
          <a:p>
            <a:r>
              <a:rPr lang="en-US"/>
              <a:t>Roadmap to Advancing Equity Within Your Structural Heart Program</a:t>
            </a:r>
          </a:p>
        </p:txBody>
      </p:sp>
    </p:spTree>
    <p:extLst>
      <p:ext uri="{BB962C8B-B14F-4D97-AF65-F5344CB8AC3E}">
        <p14:creationId xmlns:p14="http://schemas.microsoft.com/office/powerpoint/2010/main" val="1400497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49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DBBA0D-6597-4DA4-ABD1-7B8AC2005D7A}"/>
              </a:ext>
            </a:extLst>
          </p:cNvPr>
          <p:cNvSpPr/>
          <p:nvPr/>
        </p:nvSpPr>
        <p:spPr>
          <a:xfrm>
            <a:off x="457201" y="1647825"/>
            <a:ext cx="6870087" cy="215123"/>
          </a:xfrm>
          <a:prstGeom prst="rect">
            <a:avLst/>
          </a:prstGeom>
        </p:spPr>
        <p:txBody>
          <a:bodyPr vert="horz" wrap="square" lIns="0" tIns="0" rIns="0" bIns="0" rtlCol="0" anchor="t">
            <a:spAutoFit/>
          </a:bodyPr>
          <a:lstStyle/>
          <a:p>
            <a:pPr>
              <a:lnSpc>
                <a:spcPct val="130000"/>
              </a:lnSpc>
              <a:spcBef>
                <a:spcPts val="1200"/>
              </a:spcBef>
              <a:buClr>
                <a:schemeClr val="accent6"/>
              </a:buClr>
            </a:pPr>
            <a:r>
              <a:rPr lang="en-US" sz="1200" b="1"/>
              <a:t>Limited access to TAVR lowers utilization among lower-income and rural patients </a:t>
            </a:r>
          </a:p>
        </p:txBody>
      </p:sp>
      <p:sp>
        <p:nvSpPr>
          <p:cNvPr id="11" name="Text Placeholder 4">
            <a:extLst>
              <a:ext uri="{FF2B5EF4-FFF2-40B4-BE49-F238E27FC236}">
                <a16:creationId xmlns:a16="http://schemas.microsoft.com/office/drawing/2014/main" id="{A81153FE-12C9-42FE-8F04-474356405879}"/>
              </a:ext>
            </a:extLst>
          </p:cNvPr>
          <p:cNvSpPr>
            <a:spLocks noGrp="1"/>
          </p:cNvSpPr>
          <p:nvPr>
            <p:ph type="body" sz="quarter" idx="27"/>
          </p:nvPr>
        </p:nvSpPr>
        <p:spPr>
          <a:xfrm>
            <a:off x="3429000" y="9321156"/>
            <a:ext cx="3886200" cy="230832"/>
          </a:xfrm>
        </p:spPr>
        <p:txBody>
          <a:bodyPr/>
          <a:lstStyle/>
          <a:p>
            <a:r>
              <a:rPr lang="en-US"/>
              <a:t>Source: Nathan et al., “Socioeconomic and Geographic Characteristics of Hospitals Establishing Transcatheter Aortic Valve Replacement Programs, 2012-2018”, </a:t>
            </a:r>
            <a:r>
              <a:rPr lang="en-US" i="1"/>
              <a:t>Circulation: Cardiovascular Quality and Outcomes</a:t>
            </a:r>
            <a:r>
              <a:rPr lang="en-US"/>
              <a:t>, 2021; Damluji et al., “Transcatheter Aortic Valve Replacement in Low-Population Density Areas”, </a:t>
            </a:r>
            <a:r>
              <a:rPr lang="en-US" i="1"/>
              <a:t>Circulation: Cardiovascular Quality and Outcomes</a:t>
            </a:r>
            <a:r>
              <a:rPr lang="en-US"/>
              <a:t>, 2020; Advisory Board interviews and analysis.</a:t>
            </a:r>
          </a:p>
        </p:txBody>
      </p:sp>
      <p:sp>
        <p:nvSpPr>
          <p:cNvPr id="12" name="Rectangle 11">
            <a:extLst>
              <a:ext uri="{FF2B5EF4-FFF2-40B4-BE49-F238E27FC236}">
                <a16:creationId xmlns:a16="http://schemas.microsoft.com/office/drawing/2014/main" id="{A3E55C14-00AA-41E2-8E5A-8DB82CF99330}"/>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C839565D-8ED7-4C83-AEB0-E31CF622357A}"/>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15" name="TextBox 14">
            <a:extLst>
              <a:ext uri="{FF2B5EF4-FFF2-40B4-BE49-F238E27FC236}">
                <a16:creationId xmlns:a16="http://schemas.microsoft.com/office/drawing/2014/main" id="{866F07D5-D48C-4628-97D8-178B2E3B86BE}"/>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6" name="Rectangle 15">
            <a:extLst>
              <a:ext uri="{FF2B5EF4-FFF2-40B4-BE49-F238E27FC236}">
                <a16:creationId xmlns:a16="http://schemas.microsoft.com/office/drawing/2014/main" id="{B0C3F0B3-9978-467C-AFC8-35DEAD1E3363}"/>
              </a:ext>
            </a:extLst>
          </p:cNvPr>
          <p:cNvSpPr/>
          <p:nvPr/>
        </p:nvSpPr>
        <p:spPr>
          <a:xfrm>
            <a:off x="457201" y="1967639"/>
            <a:ext cx="5460783" cy="2478307"/>
          </a:xfrm>
          <a:prstGeom prst="rect">
            <a:avLst/>
          </a:prstGeom>
        </p:spPr>
        <p:txBody>
          <a:bodyPr vert="horz" wrap="square" lIns="0" tIns="0" rIns="0" bIns="0" rtlCol="0" anchor="t">
            <a:spAutoFit/>
          </a:bodyPr>
          <a:lstStyle/>
          <a:p>
            <a:pPr marL="0" marR="0">
              <a:lnSpc>
                <a:spcPct val="130000"/>
              </a:lnSpc>
              <a:spcBef>
                <a:spcPts val="0"/>
              </a:spcBef>
              <a:spcAft>
                <a:spcPts val="800"/>
              </a:spcAft>
            </a:pPr>
            <a:r>
              <a:rPr lang="en-US" sz="1200" dirty="0">
                <a:ea typeface="Calibri" panose="020F0502020204030204" pitchFamily="34" charset="0"/>
                <a:cs typeface="Arial" panose="020B0604020202020204" pitchFamily="34" charset="0"/>
              </a:rPr>
              <a:t>The majority of hospitals that have established transcatheter </a:t>
            </a:r>
            <a:r>
              <a:rPr lang="en-US" sz="1200" dirty="0">
                <a:effectLst/>
                <a:ea typeface="Calibri" panose="020F0502020204030204" pitchFamily="34" charset="0"/>
                <a:cs typeface="Arial" panose="020B0604020202020204" pitchFamily="34" charset="0"/>
              </a:rPr>
              <a:t>aortic valve replacement (</a:t>
            </a:r>
            <a:r>
              <a:rPr lang="en-US" sz="1200" dirty="0">
                <a:ea typeface="Calibri" panose="020F0502020204030204" pitchFamily="34" charset="0"/>
                <a:cs typeface="Arial" panose="020B0604020202020204" pitchFamily="34" charset="0"/>
              </a:rPr>
              <a:t>TAVR) programs serve more socioeconomically advantaged patient populations. Regardless of whether this is associated with available investment capital, more favorable reimbursement, location, or other factors, it leaves lower income patient markets without access to TAVR. Studies have shown that geographic areas with lower median household incomes and a higher proportion of dual-eligible patients have lower rates of TAVR.</a:t>
            </a:r>
          </a:p>
          <a:p>
            <a:pPr marL="0" marR="0">
              <a:lnSpc>
                <a:spcPct val="130000"/>
              </a:lnSpc>
              <a:spcBef>
                <a:spcPts val="0"/>
              </a:spcBef>
              <a:spcAft>
                <a:spcPts val="800"/>
              </a:spcAft>
            </a:pPr>
            <a:r>
              <a:rPr lang="en-US" sz="1200" dirty="0">
                <a:ea typeface="Calibri" panose="020F0502020204030204" pitchFamily="34" charset="0"/>
                <a:cs typeface="Arial" panose="020B0604020202020204" pitchFamily="34" charset="0"/>
              </a:rPr>
              <a:t>SH leaders can take steps to ensure that patients outside of metropolitan areas have access to care by ensuring that cardiologists and PCPs who serve rural populations have the resources needed to connect patients to SH care.</a:t>
            </a:r>
          </a:p>
        </p:txBody>
      </p:sp>
      <p:grpSp>
        <p:nvGrpSpPr>
          <p:cNvPr id="2" name="Group 1">
            <a:extLst>
              <a:ext uri="{FF2B5EF4-FFF2-40B4-BE49-F238E27FC236}">
                <a16:creationId xmlns:a16="http://schemas.microsoft.com/office/drawing/2014/main" id="{C3DDA2EB-24A9-4946-8830-334405DBC88C}"/>
              </a:ext>
            </a:extLst>
          </p:cNvPr>
          <p:cNvGrpSpPr/>
          <p:nvPr/>
        </p:nvGrpSpPr>
        <p:grpSpPr>
          <a:xfrm>
            <a:off x="446760" y="4698725"/>
            <a:ext cx="5619966" cy="4510215"/>
            <a:chOff x="469684" y="4667622"/>
            <a:chExt cx="5619966" cy="4510215"/>
          </a:xfrm>
        </p:grpSpPr>
        <p:sp>
          <p:nvSpPr>
            <p:cNvPr id="29" name="TextBox 28">
              <a:extLst>
                <a:ext uri="{FF2B5EF4-FFF2-40B4-BE49-F238E27FC236}">
                  <a16:creationId xmlns:a16="http://schemas.microsoft.com/office/drawing/2014/main" id="{77CC529C-5D59-4D05-AD66-C7E6B4DFD8DB}"/>
                </a:ext>
              </a:extLst>
            </p:cNvPr>
            <p:cNvSpPr txBox="1"/>
            <p:nvPr/>
          </p:nvSpPr>
          <p:spPr bwMode="gray">
            <a:xfrm>
              <a:off x="469684" y="4667622"/>
              <a:ext cx="5448300" cy="200055"/>
            </a:xfrm>
            <a:prstGeom prst="rect">
              <a:avLst/>
            </a:prstGeom>
            <a:noFill/>
          </p:spPr>
          <p:txBody>
            <a:bodyPr wrap="square" lIns="0" tIns="0" rIns="0" bIns="0" rtlCol="0">
              <a:spAutoFit/>
            </a:bodyPr>
            <a:lstStyle/>
            <a:p>
              <a:pPr>
                <a:spcBef>
                  <a:spcPts val="500"/>
                </a:spcBef>
                <a:buClr>
                  <a:schemeClr val="accent6"/>
                </a:buClr>
              </a:pPr>
              <a:r>
                <a:rPr lang="en-US" sz="1300" b="1"/>
                <a:t>Impact of income and population density on TAVR utilization</a:t>
              </a:r>
            </a:p>
          </p:txBody>
        </p:sp>
        <p:sp>
          <p:nvSpPr>
            <p:cNvPr id="23" name="Rectangle 22">
              <a:extLst>
                <a:ext uri="{FF2B5EF4-FFF2-40B4-BE49-F238E27FC236}">
                  <a16:creationId xmlns:a16="http://schemas.microsoft.com/office/drawing/2014/main" id="{AFF9AC7D-667C-4F6A-BAA5-D0669F8E15EF}"/>
                </a:ext>
              </a:extLst>
            </p:cNvPr>
            <p:cNvSpPr/>
            <p:nvPr/>
          </p:nvSpPr>
          <p:spPr bwMode="gray">
            <a:xfrm>
              <a:off x="473801" y="5130232"/>
              <a:ext cx="5615849" cy="404760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F3F93698-5B7F-49E2-95BB-92BB87F20D44}"/>
                </a:ext>
              </a:extLst>
            </p:cNvPr>
            <p:cNvSpPr txBox="1"/>
            <p:nvPr/>
          </p:nvSpPr>
          <p:spPr bwMode="gray">
            <a:xfrm>
              <a:off x="909510" y="5363182"/>
              <a:ext cx="3737529" cy="504241"/>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10%</a:t>
              </a:r>
              <a:r>
                <a:rPr lang="en-US" sz="2400">
                  <a:solidFill>
                    <a:schemeClr val="accent6"/>
                  </a:solidFill>
                </a:rPr>
                <a:t> </a:t>
              </a:r>
            </a:p>
          </p:txBody>
        </p:sp>
        <p:sp>
          <p:nvSpPr>
            <p:cNvPr id="36" name="TextBox 35">
              <a:extLst>
                <a:ext uri="{FF2B5EF4-FFF2-40B4-BE49-F238E27FC236}">
                  <a16:creationId xmlns:a16="http://schemas.microsoft.com/office/drawing/2014/main" id="{FC9B041F-7C4C-4169-870A-E2E59C6B6D8F}"/>
                </a:ext>
              </a:extLst>
            </p:cNvPr>
            <p:cNvSpPr txBox="1"/>
            <p:nvPr/>
          </p:nvSpPr>
          <p:spPr bwMode="gray">
            <a:xfrm>
              <a:off x="900514" y="5893258"/>
              <a:ext cx="4244345" cy="493084"/>
            </a:xfrm>
            <a:prstGeom prst="rect">
              <a:avLst/>
            </a:prstGeom>
            <a:noFill/>
          </p:spPr>
          <p:txBody>
            <a:bodyPr wrap="square" lIns="0" tIns="0" rIns="0" bIns="0" rtlCol="0">
              <a:spAutoFit/>
            </a:bodyPr>
            <a:lstStyle/>
            <a:p>
              <a:pPr>
                <a:lnSpc>
                  <a:spcPct val="130000"/>
                </a:lnSpc>
                <a:spcBef>
                  <a:spcPts val="1200"/>
                </a:spcBef>
                <a:buClr>
                  <a:schemeClr val="tx1"/>
                </a:buClr>
              </a:pPr>
              <a:r>
                <a:rPr lang="en-US" sz="1300" dirty="0"/>
                <a:t>Increase in odds of receiving a TAVR with every $10,000 increase in income</a:t>
              </a:r>
              <a:endParaRPr lang="en-US" sz="1300" dirty="0">
                <a:highlight>
                  <a:srgbClr val="FFFF00"/>
                </a:highlight>
              </a:endParaRPr>
            </a:p>
          </p:txBody>
        </p:sp>
        <p:sp>
          <p:nvSpPr>
            <p:cNvPr id="37" name="TextBox 36">
              <a:extLst>
                <a:ext uri="{FF2B5EF4-FFF2-40B4-BE49-F238E27FC236}">
                  <a16:creationId xmlns:a16="http://schemas.microsoft.com/office/drawing/2014/main" id="{486FEA43-CBB7-4A2B-AFCF-08A3D3C365A9}"/>
                </a:ext>
              </a:extLst>
            </p:cNvPr>
            <p:cNvSpPr txBox="1"/>
            <p:nvPr/>
          </p:nvSpPr>
          <p:spPr bwMode="gray">
            <a:xfrm>
              <a:off x="909510" y="7723691"/>
              <a:ext cx="3737529" cy="501869"/>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43.5 </a:t>
              </a:r>
            </a:p>
          </p:txBody>
        </p:sp>
        <p:sp>
          <p:nvSpPr>
            <p:cNvPr id="38" name="TextBox 37">
              <a:extLst>
                <a:ext uri="{FF2B5EF4-FFF2-40B4-BE49-F238E27FC236}">
                  <a16:creationId xmlns:a16="http://schemas.microsoft.com/office/drawing/2014/main" id="{95C7EE2E-C944-439A-9A7A-24B38CF38EFE}"/>
                </a:ext>
              </a:extLst>
            </p:cNvPr>
            <p:cNvSpPr txBox="1"/>
            <p:nvPr/>
          </p:nvSpPr>
          <p:spPr bwMode="gray">
            <a:xfrm>
              <a:off x="900513" y="7072994"/>
              <a:ext cx="4244345" cy="493084"/>
            </a:xfrm>
            <a:prstGeom prst="rect">
              <a:avLst/>
            </a:prstGeom>
            <a:noFill/>
          </p:spPr>
          <p:txBody>
            <a:bodyPr wrap="square" lIns="0" tIns="0" rIns="0" bIns="0" rtlCol="0">
              <a:spAutoFit/>
            </a:bodyPr>
            <a:lstStyle/>
            <a:p>
              <a:pPr>
                <a:lnSpc>
                  <a:spcPct val="130000"/>
                </a:lnSpc>
                <a:spcBef>
                  <a:spcPts val="1200"/>
                </a:spcBef>
                <a:buClr>
                  <a:schemeClr val="tx1"/>
                </a:buClr>
              </a:pPr>
              <a:r>
                <a:rPr lang="en-US" sz="1300"/>
                <a:t>Increase in TAVR utilization in highest population density regions compared to lowest population density regions</a:t>
              </a:r>
              <a:endParaRPr lang="en-US" sz="1300">
                <a:highlight>
                  <a:srgbClr val="FFFF00"/>
                </a:highlight>
              </a:endParaRPr>
            </a:p>
          </p:txBody>
        </p:sp>
        <p:sp>
          <p:nvSpPr>
            <p:cNvPr id="39" name="TextBox 38">
              <a:extLst>
                <a:ext uri="{FF2B5EF4-FFF2-40B4-BE49-F238E27FC236}">
                  <a16:creationId xmlns:a16="http://schemas.microsoft.com/office/drawing/2014/main" id="{CF3F542C-7209-4DF2-BA44-DB79C8EF4F2B}"/>
                </a:ext>
              </a:extLst>
            </p:cNvPr>
            <p:cNvSpPr txBox="1"/>
            <p:nvPr/>
          </p:nvSpPr>
          <p:spPr bwMode="gray">
            <a:xfrm>
              <a:off x="909510" y="6547641"/>
              <a:ext cx="3737529" cy="501869"/>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7x </a:t>
              </a:r>
            </a:p>
          </p:txBody>
        </p:sp>
        <p:sp>
          <p:nvSpPr>
            <p:cNvPr id="40" name="TextBox 39">
              <a:extLst>
                <a:ext uri="{FF2B5EF4-FFF2-40B4-BE49-F238E27FC236}">
                  <a16:creationId xmlns:a16="http://schemas.microsoft.com/office/drawing/2014/main" id="{0FFA7105-E06F-4FC2-B29E-15D048EA75D8}"/>
                </a:ext>
              </a:extLst>
            </p:cNvPr>
            <p:cNvSpPr txBox="1"/>
            <p:nvPr/>
          </p:nvSpPr>
          <p:spPr bwMode="gray">
            <a:xfrm>
              <a:off x="909200" y="8237941"/>
              <a:ext cx="4244345" cy="753155"/>
            </a:xfrm>
            <a:prstGeom prst="rect">
              <a:avLst/>
            </a:prstGeom>
            <a:noFill/>
          </p:spPr>
          <p:txBody>
            <a:bodyPr wrap="square" lIns="0" tIns="0" rIns="0" bIns="0" rtlCol="0">
              <a:spAutoFit/>
            </a:bodyPr>
            <a:lstStyle/>
            <a:p>
              <a:pPr>
                <a:lnSpc>
                  <a:spcPct val="130000"/>
                </a:lnSpc>
                <a:spcBef>
                  <a:spcPts val="1200"/>
                </a:spcBef>
                <a:buClr>
                  <a:schemeClr val="tx1"/>
                </a:buClr>
              </a:pPr>
              <a:r>
                <a:rPr lang="en-US" sz="1300"/>
                <a:t>Average extra miles traveled to a TAVR center for patients in low population density regions vs. high population density regions</a:t>
              </a:r>
              <a:endParaRPr lang="en-US" sz="1300">
                <a:highlight>
                  <a:srgbClr val="FFFF00"/>
                </a:highlight>
              </a:endParaRPr>
            </a:p>
          </p:txBody>
        </p:sp>
        <p:sp>
          <p:nvSpPr>
            <p:cNvPr id="42" name="TextBox 41">
              <a:extLst>
                <a:ext uri="{FF2B5EF4-FFF2-40B4-BE49-F238E27FC236}">
                  <a16:creationId xmlns:a16="http://schemas.microsoft.com/office/drawing/2014/main" id="{2A35C28E-C03E-4BE8-989A-58C1D9696E2D}"/>
                </a:ext>
              </a:extLst>
            </p:cNvPr>
            <p:cNvSpPr txBox="1"/>
            <p:nvPr/>
          </p:nvSpPr>
          <p:spPr bwMode="gray">
            <a:xfrm>
              <a:off x="469684" y="4938697"/>
              <a:ext cx="1856548" cy="475488"/>
            </a:xfrm>
            <a:prstGeom prst="rect">
              <a:avLst/>
            </a:prstGeom>
            <a:solidFill>
              <a:schemeClr val="bg1"/>
            </a:solidFill>
          </p:spPr>
          <p:txBody>
            <a:bodyPr wrap="square" lIns="0" tIns="0" rIns="0" bIns="0" rtlCol="0">
              <a:spAutoFit/>
            </a:bodyPr>
            <a:lstStyle/>
            <a:p>
              <a:pPr algn="ctr">
                <a:spcBef>
                  <a:spcPts val="500"/>
                </a:spcBef>
                <a:buClr>
                  <a:schemeClr val="accent6"/>
                </a:buClr>
              </a:pPr>
              <a:endParaRPr lang="en-US" sz="1200" b="1"/>
            </a:p>
          </p:txBody>
        </p:sp>
        <p:pic>
          <p:nvPicPr>
            <p:cNvPr id="43" name="Picture 42">
              <a:extLst>
                <a:ext uri="{FF2B5EF4-FFF2-40B4-BE49-F238E27FC236}">
                  <a16:creationId xmlns:a16="http://schemas.microsoft.com/office/drawing/2014/main" id="{093CB52F-57FE-4F9B-825B-2652642F06B1}"/>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gray">
            <a:xfrm>
              <a:off x="487802" y="4987350"/>
              <a:ext cx="421398" cy="417036"/>
            </a:xfrm>
            <a:prstGeom prst="rect">
              <a:avLst/>
            </a:prstGeom>
          </p:spPr>
        </p:pic>
        <p:sp>
          <p:nvSpPr>
            <p:cNvPr id="41" name="TextBox 40">
              <a:extLst>
                <a:ext uri="{FF2B5EF4-FFF2-40B4-BE49-F238E27FC236}">
                  <a16:creationId xmlns:a16="http://schemas.microsoft.com/office/drawing/2014/main" id="{102A93E5-FE67-4C00-9D7C-338ECF6654F0}"/>
                </a:ext>
              </a:extLst>
            </p:cNvPr>
            <p:cNvSpPr txBox="1"/>
            <p:nvPr/>
          </p:nvSpPr>
          <p:spPr bwMode="gray">
            <a:xfrm>
              <a:off x="900513" y="5039622"/>
              <a:ext cx="1306812" cy="184666"/>
            </a:xfrm>
            <a:prstGeom prst="rect">
              <a:avLst/>
            </a:prstGeom>
            <a:solidFill>
              <a:schemeClr val="bg1"/>
            </a:solidFill>
          </p:spPr>
          <p:txBody>
            <a:bodyPr wrap="square" lIns="0" tIns="0" rIns="0" bIns="0" rtlCol="0">
              <a:spAutoFit/>
            </a:bodyPr>
            <a:lstStyle/>
            <a:p>
              <a:pPr>
                <a:spcBef>
                  <a:spcPts val="500"/>
                </a:spcBef>
                <a:buClr>
                  <a:schemeClr val="accent6"/>
                </a:buClr>
              </a:pPr>
              <a:r>
                <a:rPr lang="en-US" sz="1200"/>
                <a:t>DATA SPOTLIGHT</a:t>
              </a:r>
            </a:p>
          </p:txBody>
        </p:sp>
      </p:grpSp>
      <p:sp>
        <p:nvSpPr>
          <p:cNvPr id="4" name="Text Placeholder 3">
            <a:extLst>
              <a:ext uri="{FF2B5EF4-FFF2-40B4-BE49-F238E27FC236}">
                <a16:creationId xmlns:a16="http://schemas.microsoft.com/office/drawing/2014/main" id="{71C34204-6B22-41CD-B81F-445D30194F0D}"/>
              </a:ext>
            </a:extLst>
          </p:cNvPr>
          <p:cNvSpPr>
            <a:spLocks noGrp="1"/>
          </p:cNvSpPr>
          <p:nvPr>
            <p:ph type="body" sz="quarter" idx="13"/>
          </p:nvPr>
        </p:nvSpPr>
        <p:spPr>
          <a:xfrm>
            <a:off x="458899" y="959475"/>
            <a:ext cx="2776401" cy="138499"/>
          </a:xfrm>
        </p:spPr>
        <p:txBody>
          <a:bodyPr/>
          <a:lstStyle/>
          <a:p>
            <a:r>
              <a:rPr lang="en-US"/>
              <a:t>Snapshot of structural heart inequities </a:t>
            </a:r>
          </a:p>
        </p:txBody>
      </p:sp>
    </p:spTree>
    <p:extLst>
      <p:ext uri="{BB962C8B-B14F-4D97-AF65-F5344CB8AC3E}">
        <p14:creationId xmlns:p14="http://schemas.microsoft.com/office/powerpoint/2010/main" val="20649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ABE088-83AB-4CC0-A2B2-90A59F5C5E33}"/>
              </a:ext>
            </a:extLst>
          </p:cNvPr>
          <p:cNvSpPr>
            <a:spLocks noGrp="1"/>
          </p:cNvSpPr>
          <p:nvPr>
            <p:ph type="body" sz="quarter" idx="28"/>
          </p:nvPr>
        </p:nvSpPr>
        <p:spPr>
          <a:xfrm>
            <a:off x="457201" y="9465712"/>
            <a:ext cx="4543679" cy="76944"/>
          </a:xfrm>
        </p:spPr>
        <p:txBody>
          <a:bodyPr/>
          <a:lstStyle/>
          <a:p>
            <a:pPr marL="91440" lvl="1" indent="-91440">
              <a:spcBef>
                <a:spcPts val="100"/>
              </a:spcBef>
              <a:buClr>
                <a:schemeClr val="accent3"/>
              </a:buClr>
              <a:buFont typeface="+mj-lt"/>
              <a:buAutoNum type="arabicPeriod"/>
            </a:pPr>
            <a:r>
              <a:rPr lang="en-US" dirty="0">
                <a:solidFill>
                  <a:schemeClr val="accent3"/>
                </a:solidFill>
              </a:rPr>
              <a:t>Based on AVR volumes from 2015-2016</a:t>
            </a:r>
            <a:endParaRPr lang="en-US" dirty="0"/>
          </a:p>
        </p:txBody>
      </p:sp>
      <p:sp>
        <p:nvSpPr>
          <p:cNvPr id="9" name="Text Placeholder 1">
            <a:extLst>
              <a:ext uri="{FF2B5EF4-FFF2-40B4-BE49-F238E27FC236}">
                <a16:creationId xmlns:a16="http://schemas.microsoft.com/office/drawing/2014/main" id="{EE12F648-C088-4BCF-8CF4-31F4E6C63559}"/>
              </a:ext>
            </a:extLst>
          </p:cNvPr>
          <p:cNvSpPr txBox="1">
            <a:spLocks/>
          </p:cNvSpPr>
          <p:nvPr/>
        </p:nvSpPr>
        <p:spPr bwMode="gray">
          <a:xfrm>
            <a:off x="350430" y="1696597"/>
            <a:ext cx="7396569" cy="184666"/>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marL="112395" lvl="1"/>
            <a:r>
              <a:rPr lang="en-US" sz="1200" b="1" dirty="0"/>
              <a:t>Equitable deployment of TAVR may alleviate AS treatment and outcome disparities</a:t>
            </a:r>
            <a:endParaRPr lang="en-US" b="1" strike="sngStrike" dirty="0"/>
          </a:p>
        </p:txBody>
      </p:sp>
      <p:sp>
        <p:nvSpPr>
          <p:cNvPr id="11" name="Text Placeholder 4">
            <a:extLst>
              <a:ext uri="{FF2B5EF4-FFF2-40B4-BE49-F238E27FC236}">
                <a16:creationId xmlns:a16="http://schemas.microsoft.com/office/drawing/2014/main" id="{A81153FE-12C9-42FE-8F04-474356405879}"/>
              </a:ext>
            </a:extLst>
          </p:cNvPr>
          <p:cNvSpPr>
            <a:spLocks noGrp="1"/>
          </p:cNvSpPr>
          <p:nvPr>
            <p:ph type="body" sz="quarter" idx="27"/>
          </p:nvPr>
        </p:nvSpPr>
        <p:spPr>
          <a:xfrm>
            <a:off x="2387600" y="9090323"/>
            <a:ext cx="4927599" cy="461665"/>
          </a:xfrm>
        </p:spPr>
        <p:txBody>
          <a:bodyPr/>
          <a:lstStyle/>
          <a:p>
            <a:r>
              <a:rPr lang="en-US"/>
              <a:t>Source: Brennan et al., “Racial Differences in the Use of Aortic Valve Replacement for Treatment of Symptomatic Severe Aortic Valve Stenosis in the Transcatheter Aortic Valve Replacement Era”, </a:t>
            </a:r>
            <a:r>
              <a:rPr lang="en-US" i="1"/>
              <a:t>J Am Heart Assoc</a:t>
            </a:r>
            <a:r>
              <a:rPr lang="en-US"/>
              <a:t>., 2020; </a:t>
            </a:r>
            <a:r>
              <a:rPr lang="en-US" err="1"/>
              <a:t>Lowenstern</a:t>
            </a:r>
            <a:r>
              <a:rPr lang="en-US"/>
              <a:t> et al., “Sex Disparities in Patients With Symptomatic Severe Aortic Stenosis”, </a:t>
            </a:r>
            <a:r>
              <a:rPr lang="en-US" i="1"/>
              <a:t>American Heart Journal</a:t>
            </a:r>
            <a:r>
              <a:rPr lang="en-US"/>
              <a:t>, 2021; McNeely et al., “Racial Comparisons of the Outcomes of Transcatheter and Surgical Aortic Valve Implantation Using the Medicare Database”, </a:t>
            </a:r>
            <a:r>
              <a:rPr lang="en-US" i="1"/>
              <a:t>Am J </a:t>
            </a:r>
            <a:r>
              <a:rPr lang="en-US" i="1" err="1"/>
              <a:t>Cardiol</a:t>
            </a:r>
            <a:r>
              <a:rPr lang="en-US"/>
              <a:t>, 2018; </a:t>
            </a:r>
            <a:r>
              <a:rPr lang="en-US" err="1"/>
              <a:t>Erinne</a:t>
            </a:r>
            <a:r>
              <a:rPr lang="en-US"/>
              <a:t> et al., “Racial Disparities in the Treatment of Aortic Stenosis: Has Transcatheter Aortic Valve Replacement Bridged the Gap?”, </a:t>
            </a:r>
            <a:r>
              <a:rPr lang="en-US" i="1"/>
              <a:t>Catheter Cardiovasc </a:t>
            </a:r>
            <a:r>
              <a:rPr lang="en-US" i="1" err="1"/>
              <a:t>Interv</a:t>
            </a:r>
            <a:r>
              <a:rPr lang="en-US"/>
              <a:t>, 2021; </a:t>
            </a:r>
            <a:r>
              <a:rPr lang="en-US" err="1"/>
              <a:t>Okoh</a:t>
            </a:r>
            <a:r>
              <a:rPr lang="en-US"/>
              <a:t> et al., “Socioeconomic Status and Its Impact on Outcomes After Surgical vs Transcatheter Aortic Valve Replacement”, </a:t>
            </a:r>
            <a:r>
              <a:rPr lang="en-US" i="1"/>
              <a:t>J Am Coll </a:t>
            </a:r>
            <a:r>
              <a:rPr lang="en-US" i="1" err="1"/>
              <a:t>Cardiol</a:t>
            </a:r>
            <a:r>
              <a:rPr lang="en-US"/>
              <a:t>, 2021; </a:t>
            </a:r>
            <a:r>
              <a:rPr lang="en-US" err="1"/>
              <a:t>Okoh</a:t>
            </a:r>
            <a:r>
              <a:rPr lang="en-US"/>
              <a:t> et al., “Health and Healthcare Disparities: Impact on Resource Utilization and Costs After Transcatheter Aortic Valve Replacement”, </a:t>
            </a:r>
            <a:r>
              <a:rPr lang="en-US" i="1"/>
              <a:t>Innovations (Phila)</a:t>
            </a:r>
            <a:r>
              <a:rPr lang="en-US"/>
              <a:t>, 2021; Advisory Board interviews and analysis. </a:t>
            </a:r>
          </a:p>
        </p:txBody>
      </p:sp>
      <p:sp>
        <p:nvSpPr>
          <p:cNvPr id="12" name="Rectangle 11">
            <a:extLst>
              <a:ext uri="{FF2B5EF4-FFF2-40B4-BE49-F238E27FC236}">
                <a16:creationId xmlns:a16="http://schemas.microsoft.com/office/drawing/2014/main" id="{A3E55C14-00AA-41E2-8E5A-8DB82CF99330}"/>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C839565D-8ED7-4C83-AEB0-E31CF622357A}"/>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15" name="TextBox 14">
            <a:extLst>
              <a:ext uri="{FF2B5EF4-FFF2-40B4-BE49-F238E27FC236}">
                <a16:creationId xmlns:a16="http://schemas.microsoft.com/office/drawing/2014/main" id="{866F07D5-D48C-4628-97D8-178B2E3B86BE}"/>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7" name="Text Placeholder 1">
            <a:extLst>
              <a:ext uri="{FF2B5EF4-FFF2-40B4-BE49-F238E27FC236}">
                <a16:creationId xmlns:a16="http://schemas.microsoft.com/office/drawing/2014/main" id="{624DFD76-EC9A-4C7D-9948-8C4916A3C5D1}"/>
              </a:ext>
            </a:extLst>
          </p:cNvPr>
          <p:cNvSpPr txBox="1">
            <a:spLocks/>
          </p:cNvSpPr>
          <p:nvPr/>
        </p:nvSpPr>
        <p:spPr bwMode="gray">
          <a:xfrm>
            <a:off x="469901" y="1963419"/>
            <a:ext cx="5884060" cy="5084149"/>
          </a:xfrm>
          <a:prstGeom prst="rect">
            <a:avLst/>
          </a:prstGeom>
        </p:spPr>
        <p:txBody>
          <a:bodyPr vert="horz" wrap="square" lIns="0" tIns="0" rIns="0" bIns="0" rtlCol="0" anchor="t">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spcAft>
                <a:spcPts val="800"/>
              </a:spcAft>
            </a:pPr>
            <a:r>
              <a:rPr lang="en-US" dirty="0">
                <a:cs typeface="Arial" panose="020B0604020202020204" pitchFamily="34" charset="0"/>
              </a:rPr>
              <a:t>While there are clear socioeconomic and geographic disparities in TAVR access, studies suggest that in comparison to SAVR, TAVR can alleviate AS mortality and readmission rate disparities. This is demonstrated in two ways:</a:t>
            </a:r>
            <a:r>
              <a:rPr lang="en-US" strike="sngStrike" dirty="0">
                <a:cs typeface="Arial" panose="020B0604020202020204" pitchFamily="34" charset="0"/>
              </a:rPr>
              <a:t> </a:t>
            </a:r>
          </a:p>
          <a:p>
            <a:pPr>
              <a:spcBef>
                <a:spcPts val="0"/>
              </a:spcBef>
              <a:spcAft>
                <a:spcPts val="800"/>
              </a:spcAft>
            </a:pPr>
            <a:r>
              <a:rPr lang="en-US" b="1" dirty="0">
                <a:cs typeface="Arial" panose="020B0604020202020204" pitchFamily="34" charset="0"/>
              </a:rPr>
              <a:t>First, TAVR has higher utilization. </a:t>
            </a:r>
            <a:r>
              <a:rPr lang="en-US" dirty="0">
                <a:cs typeface="Arial" panose="020B0604020202020204" pitchFamily="34" charset="0"/>
              </a:rPr>
              <a:t>Researchers have observed faster growth in TAVR utilization among non-White racial groups compared to SAVR. Women have also shown higher rates of TAVR utilization than men, despite being underrepresented in overall AVR utilization.  </a:t>
            </a:r>
          </a:p>
          <a:p>
            <a:pPr>
              <a:spcBef>
                <a:spcPts val="0"/>
              </a:spcBef>
              <a:spcAft>
                <a:spcPts val="800"/>
              </a:spcAft>
            </a:pPr>
            <a:r>
              <a:rPr lang="en-US" b="1" dirty="0">
                <a:cs typeface="Arial" panose="020B0604020202020204" pitchFamily="34" charset="0"/>
              </a:rPr>
              <a:t>Second, TAVR has fewer disparities in overall outcomes. </a:t>
            </a:r>
            <a:r>
              <a:rPr lang="en-US" dirty="0">
                <a:cs typeface="Arial" panose="020B0604020202020204" pitchFamily="34" charset="0"/>
              </a:rPr>
              <a:t>Studies have not found differences in TAVR mortality or readmission rates between Black, White, female, and low socioeconomic status (SES) patients. However, they have found that Black patients experience higher mortality and readmission rates than White patients after SAVR. Additionally, female patients experience higher mortality than male patients after SAVR, and low SES patients experience higher mortality than high SES patients after SAVR. This highlights TAVR’s potential, however some inequities in outcomes do persist. For example, Black and Hispanic TAVR patients experience higher in-hospital complications than White patients, leading to a prolonged length of stay.</a:t>
            </a:r>
          </a:p>
          <a:p>
            <a:pPr>
              <a:spcBef>
                <a:spcPts val="0"/>
              </a:spcBef>
              <a:spcAft>
                <a:spcPts val="800"/>
              </a:spcAft>
            </a:pPr>
            <a:r>
              <a:rPr lang="en-US" dirty="0">
                <a:cs typeface="Arial" panose="020B0604020202020204" pitchFamily="34" charset="0"/>
              </a:rPr>
              <a:t>These differences demonstrate the need to go beyond creating equitable access to care. While equitable access is important, programs must ensure that care delivery and outcomes are also equitable. Consider investigating points throughout the care pathway to identify how potential biases are impacting patient care. </a:t>
            </a:r>
          </a:p>
        </p:txBody>
      </p:sp>
      <p:grpSp>
        <p:nvGrpSpPr>
          <p:cNvPr id="3" name="Group 2">
            <a:extLst>
              <a:ext uri="{FF2B5EF4-FFF2-40B4-BE49-F238E27FC236}">
                <a16:creationId xmlns:a16="http://schemas.microsoft.com/office/drawing/2014/main" id="{61F64FCD-925A-48CE-A5A5-819218E076E4}"/>
              </a:ext>
            </a:extLst>
          </p:cNvPr>
          <p:cNvGrpSpPr/>
          <p:nvPr/>
        </p:nvGrpSpPr>
        <p:grpSpPr>
          <a:xfrm>
            <a:off x="335058" y="7110184"/>
            <a:ext cx="6081992" cy="1843791"/>
            <a:chOff x="335058" y="6906984"/>
            <a:chExt cx="6081992" cy="1843791"/>
          </a:xfrm>
        </p:grpSpPr>
        <p:sp>
          <p:nvSpPr>
            <p:cNvPr id="22" name="TextBox 21">
              <a:extLst>
                <a:ext uri="{FF2B5EF4-FFF2-40B4-BE49-F238E27FC236}">
                  <a16:creationId xmlns:a16="http://schemas.microsoft.com/office/drawing/2014/main" id="{E1A438EA-FBB0-4D95-B00F-2AEB8C2DCE27}"/>
                </a:ext>
              </a:extLst>
            </p:cNvPr>
            <p:cNvSpPr txBox="1"/>
            <p:nvPr/>
          </p:nvSpPr>
          <p:spPr bwMode="gray">
            <a:xfrm>
              <a:off x="335058" y="7246532"/>
              <a:ext cx="457200" cy="475488"/>
            </a:xfrm>
            <a:prstGeom prst="rect">
              <a:avLst/>
            </a:prstGeom>
            <a:solidFill>
              <a:schemeClr val="bg1"/>
            </a:solidFill>
          </p:spPr>
          <p:txBody>
            <a:bodyPr wrap="square" lIns="0" tIns="0" rIns="0" bIns="0" rtlCol="0">
              <a:spAutoFit/>
            </a:bodyPr>
            <a:lstStyle/>
            <a:p>
              <a:pPr algn="ctr">
                <a:spcBef>
                  <a:spcPts val="500"/>
                </a:spcBef>
                <a:buClr>
                  <a:schemeClr val="accent6"/>
                </a:buClr>
              </a:pPr>
              <a:endParaRPr lang="en-US" sz="1200" b="1"/>
            </a:p>
          </p:txBody>
        </p:sp>
        <p:sp>
          <p:nvSpPr>
            <p:cNvPr id="13" name="Rectangle 12">
              <a:extLst>
                <a:ext uri="{FF2B5EF4-FFF2-40B4-BE49-F238E27FC236}">
                  <a16:creationId xmlns:a16="http://schemas.microsoft.com/office/drawing/2014/main" id="{9D00CF56-7884-4812-8AA9-CBB66E8A54A8}"/>
                </a:ext>
              </a:extLst>
            </p:cNvPr>
            <p:cNvSpPr/>
            <p:nvPr/>
          </p:nvSpPr>
          <p:spPr bwMode="gray">
            <a:xfrm>
              <a:off x="473624" y="7154061"/>
              <a:ext cx="5943426" cy="159671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DFE4FDAB-F985-4F07-9BA4-047B15292797}"/>
                </a:ext>
              </a:extLst>
            </p:cNvPr>
            <p:cNvSpPr txBox="1"/>
            <p:nvPr/>
          </p:nvSpPr>
          <p:spPr bwMode="gray">
            <a:xfrm>
              <a:off x="808681" y="7052395"/>
              <a:ext cx="1539961" cy="184666"/>
            </a:xfrm>
            <a:prstGeom prst="rect">
              <a:avLst/>
            </a:prstGeom>
            <a:solidFill>
              <a:schemeClr val="bg1"/>
            </a:solidFill>
          </p:spPr>
          <p:txBody>
            <a:bodyPr wrap="square" lIns="0" tIns="0" rIns="0" bIns="0" rtlCol="0">
              <a:spAutoFit/>
            </a:bodyPr>
            <a:lstStyle/>
            <a:p>
              <a:pPr algn="ctr">
                <a:spcBef>
                  <a:spcPts val="500"/>
                </a:spcBef>
                <a:buClr>
                  <a:schemeClr val="accent6"/>
                </a:buClr>
              </a:pPr>
              <a:r>
                <a:rPr lang="en-US" sz="1200"/>
                <a:t>DATA SPOTLIGHT</a:t>
              </a:r>
            </a:p>
          </p:txBody>
        </p:sp>
        <p:pic>
          <p:nvPicPr>
            <p:cNvPr id="23" name="Picture 22">
              <a:extLst>
                <a:ext uri="{FF2B5EF4-FFF2-40B4-BE49-F238E27FC236}">
                  <a16:creationId xmlns:a16="http://schemas.microsoft.com/office/drawing/2014/main" id="{0CC0F4E9-C7FD-4CAE-8CCD-B19F6629C892}"/>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457201" y="6906984"/>
              <a:ext cx="457200" cy="475488"/>
            </a:xfrm>
            <a:prstGeom prst="rect">
              <a:avLst/>
            </a:prstGeom>
            <a:solidFill>
              <a:schemeClr val="bg1"/>
            </a:solidFill>
          </p:spPr>
        </p:pic>
        <p:sp>
          <p:nvSpPr>
            <p:cNvPr id="24" name="TextBox 23">
              <a:extLst>
                <a:ext uri="{FF2B5EF4-FFF2-40B4-BE49-F238E27FC236}">
                  <a16:creationId xmlns:a16="http://schemas.microsoft.com/office/drawing/2014/main" id="{753A6BAC-BDAC-4408-BF02-996133471D91}"/>
                </a:ext>
              </a:extLst>
            </p:cNvPr>
            <p:cNvSpPr txBox="1"/>
            <p:nvPr/>
          </p:nvSpPr>
          <p:spPr bwMode="gray">
            <a:xfrm>
              <a:off x="896633" y="7387008"/>
              <a:ext cx="3891396" cy="501869"/>
            </a:xfrm>
            <a:prstGeom prst="rect">
              <a:avLst/>
            </a:prstGeom>
            <a:noFill/>
          </p:spPr>
          <p:txBody>
            <a:bodyPr wrap="square" lIns="0" tIns="0" rIns="0" bIns="0" rtlCol="0">
              <a:spAutoFit/>
            </a:bodyPr>
            <a:lstStyle/>
            <a:p>
              <a:pPr>
                <a:lnSpc>
                  <a:spcPct val="130000"/>
                </a:lnSpc>
                <a:spcBef>
                  <a:spcPts val="1200"/>
                </a:spcBef>
                <a:buClr>
                  <a:schemeClr val="tx1"/>
                </a:buClr>
              </a:pPr>
              <a:r>
                <a:rPr lang="en-US" sz="2800" dirty="0">
                  <a:solidFill>
                    <a:schemeClr val="accent6"/>
                  </a:solidFill>
                  <a:latin typeface="+mj-lt"/>
                </a:rPr>
                <a:t>53% </a:t>
              </a:r>
            </a:p>
          </p:txBody>
        </p:sp>
        <p:sp>
          <p:nvSpPr>
            <p:cNvPr id="25" name="TextBox 24">
              <a:extLst>
                <a:ext uri="{FF2B5EF4-FFF2-40B4-BE49-F238E27FC236}">
                  <a16:creationId xmlns:a16="http://schemas.microsoft.com/office/drawing/2014/main" id="{947612B9-551A-47B3-BCF9-93A676FCABAD}"/>
                </a:ext>
              </a:extLst>
            </p:cNvPr>
            <p:cNvSpPr txBox="1"/>
            <p:nvPr/>
          </p:nvSpPr>
          <p:spPr bwMode="gray">
            <a:xfrm>
              <a:off x="887637" y="7917083"/>
              <a:ext cx="2455037" cy="493084"/>
            </a:xfrm>
            <a:prstGeom prst="rect">
              <a:avLst/>
            </a:prstGeom>
            <a:noFill/>
          </p:spPr>
          <p:txBody>
            <a:bodyPr wrap="square" lIns="0" tIns="0" rIns="0" bIns="0" rtlCol="0">
              <a:spAutoFit/>
            </a:bodyPr>
            <a:lstStyle/>
            <a:p>
              <a:pPr>
                <a:lnSpc>
                  <a:spcPct val="130000"/>
                </a:lnSpc>
                <a:spcBef>
                  <a:spcPts val="1200"/>
                </a:spcBef>
                <a:buClr>
                  <a:schemeClr val="tx1"/>
                </a:buClr>
              </a:pPr>
              <a:r>
                <a:rPr lang="en-US" sz="1300" dirty="0"/>
                <a:t>Of AVRs in Black patients were TAVR</a:t>
              </a:r>
              <a:r>
                <a:rPr lang="en-US" sz="1300" baseline="30000" dirty="0"/>
                <a:t>1</a:t>
              </a:r>
              <a:endParaRPr lang="en-US" sz="1300" dirty="0">
                <a:highlight>
                  <a:srgbClr val="FFFF00"/>
                </a:highlight>
              </a:endParaRPr>
            </a:p>
          </p:txBody>
        </p:sp>
        <p:sp>
          <p:nvSpPr>
            <p:cNvPr id="26" name="TextBox 25">
              <a:extLst>
                <a:ext uri="{FF2B5EF4-FFF2-40B4-BE49-F238E27FC236}">
                  <a16:creationId xmlns:a16="http://schemas.microsoft.com/office/drawing/2014/main" id="{0AD0D402-CA86-45A3-BFD2-4D7450416084}"/>
                </a:ext>
              </a:extLst>
            </p:cNvPr>
            <p:cNvSpPr txBox="1"/>
            <p:nvPr/>
          </p:nvSpPr>
          <p:spPr bwMode="gray">
            <a:xfrm>
              <a:off x="3529845" y="7406557"/>
              <a:ext cx="2674291" cy="504241"/>
            </a:xfrm>
            <a:prstGeom prst="rect">
              <a:avLst/>
            </a:prstGeom>
            <a:noFill/>
          </p:spPr>
          <p:txBody>
            <a:bodyPr wrap="square" lIns="0" tIns="0" rIns="0" bIns="0" rtlCol="0">
              <a:spAutoFit/>
            </a:bodyPr>
            <a:lstStyle/>
            <a:p>
              <a:pPr>
                <a:lnSpc>
                  <a:spcPct val="130000"/>
                </a:lnSpc>
                <a:spcBef>
                  <a:spcPts val="1200"/>
                </a:spcBef>
                <a:buClr>
                  <a:schemeClr val="tx1"/>
                </a:buClr>
              </a:pPr>
              <a:r>
                <a:rPr lang="en-US" sz="2800">
                  <a:solidFill>
                    <a:schemeClr val="accent6"/>
                  </a:solidFill>
                  <a:latin typeface="+mj-lt"/>
                </a:rPr>
                <a:t>47% </a:t>
              </a:r>
            </a:p>
          </p:txBody>
        </p:sp>
        <p:sp>
          <p:nvSpPr>
            <p:cNvPr id="28" name="TextBox 27">
              <a:extLst>
                <a:ext uri="{FF2B5EF4-FFF2-40B4-BE49-F238E27FC236}">
                  <a16:creationId xmlns:a16="http://schemas.microsoft.com/office/drawing/2014/main" id="{58FE7D49-64E9-4875-89A7-7702EB85FEAD}"/>
                </a:ext>
              </a:extLst>
            </p:cNvPr>
            <p:cNvSpPr txBox="1"/>
            <p:nvPr/>
          </p:nvSpPr>
          <p:spPr bwMode="gray">
            <a:xfrm>
              <a:off x="3526085" y="7909785"/>
              <a:ext cx="2455038" cy="493084"/>
            </a:xfrm>
            <a:prstGeom prst="rect">
              <a:avLst/>
            </a:prstGeom>
            <a:noFill/>
          </p:spPr>
          <p:txBody>
            <a:bodyPr wrap="square" lIns="0" tIns="0" rIns="0" bIns="0" rtlCol="0">
              <a:spAutoFit/>
            </a:bodyPr>
            <a:lstStyle/>
            <a:p>
              <a:pPr>
                <a:lnSpc>
                  <a:spcPct val="130000"/>
                </a:lnSpc>
                <a:spcBef>
                  <a:spcPts val="1200"/>
                </a:spcBef>
                <a:buClr>
                  <a:schemeClr val="tx1"/>
                </a:buClr>
              </a:pPr>
              <a:r>
                <a:rPr lang="en-US" sz="1300" dirty="0"/>
                <a:t>Of AVRs in White patients were TAVR</a:t>
              </a:r>
              <a:r>
                <a:rPr lang="en-US" sz="1300" baseline="30000" dirty="0"/>
                <a:t>1</a:t>
              </a:r>
              <a:endParaRPr lang="en-US" sz="1300" dirty="0">
                <a:highlight>
                  <a:srgbClr val="FFFF00"/>
                </a:highlight>
              </a:endParaRPr>
            </a:p>
          </p:txBody>
        </p:sp>
      </p:grpSp>
      <p:sp>
        <p:nvSpPr>
          <p:cNvPr id="4" name="Text Placeholder 3">
            <a:extLst>
              <a:ext uri="{FF2B5EF4-FFF2-40B4-BE49-F238E27FC236}">
                <a16:creationId xmlns:a16="http://schemas.microsoft.com/office/drawing/2014/main" id="{BB1C5EEC-43DB-4A99-8F80-E10A9E446385}"/>
              </a:ext>
            </a:extLst>
          </p:cNvPr>
          <p:cNvSpPr>
            <a:spLocks noGrp="1"/>
          </p:cNvSpPr>
          <p:nvPr>
            <p:ph type="body" sz="quarter" idx="13"/>
          </p:nvPr>
        </p:nvSpPr>
        <p:spPr>
          <a:xfrm>
            <a:off x="458899" y="959475"/>
            <a:ext cx="2776401" cy="138499"/>
          </a:xfrm>
        </p:spPr>
        <p:txBody>
          <a:bodyPr/>
          <a:lstStyle/>
          <a:p>
            <a:r>
              <a:rPr lang="en-US"/>
              <a:t>Snapshot of structural heart inequities </a:t>
            </a:r>
          </a:p>
        </p:txBody>
      </p:sp>
    </p:spTree>
    <p:extLst>
      <p:ext uri="{BB962C8B-B14F-4D97-AF65-F5344CB8AC3E}">
        <p14:creationId xmlns:p14="http://schemas.microsoft.com/office/powerpoint/2010/main" val="211439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9" y="1617960"/>
            <a:ext cx="6856301" cy="415498"/>
          </a:xfrm>
        </p:spPr>
        <p:txBody>
          <a:bodyPr/>
          <a:lstStyle/>
          <a:p>
            <a:r>
              <a:rPr lang="en-US"/>
              <a:t>Eight dimensions of a health equity strategy </a:t>
            </a:r>
            <a:endParaRPr lang="en-US">
              <a:cs typeface="Times New Roman"/>
            </a:endParaRPr>
          </a:p>
        </p:txBody>
      </p:sp>
      <p:sp>
        <p:nvSpPr>
          <p:cNvPr id="3" name="Text Placeholder 2"/>
          <p:cNvSpPr>
            <a:spLocks noGrp="1"/>
          </p:cNvSpPr>
          <p:nvPr>
            <p:ph type="body" sz="quarter" idx="12"/>
          </p:nvPr>
        </p:nvSpPr>
        <p:spPr>
          <a:xfrm>
            <a:off x="458899" y="2417010"/>
            <a:ext cx="5446601" cy="2340834"/>
          </a:xfrm>
        </p:spPr>
        <p:txBody>
          <a:bodyPr/>
          <a:lstStyle/>
          <a:p>
            <a:pPr marL="0" marR="0">
              <a:spcBef>
                <a:spcPts val="0"/>
              </a:spcBef>
              <a:spcAft>
                <a:spcPts val="800"/>
              </a:spcAft>
            </a:pPr>
            <a:r>
              <a:rPr lang="en-US" dirty="0">
                <a:effectLst/>
                <a:ea typeface="Calibri" panose="020F0502020204030204" pitchFamily="34" charset="0"/>
                <a:cs typeface="Arial" panose="020B0604020202020204" pitchFamily="34" charset="0"/>
              </a:rPr>
              <a:t>Health equity is achieved when every person has the opportunity to attain their health potential, and no one is disadvantaged from achieving this potential due to socially determined circumstances. </a:t>
            </a:r>
          </a:p>
          <a:p>
            <a:pPr marL="0" marR="0">
              <a:spcBef>
                <a:spcPts val="0"/>
              </a:spcBef>
              <a:spcAft>
                <a:spcPts val="800"/>
              </a:spcAft>
            </a:pPr>
            <a:r>
              <a:rPr lang="en-US" dirty="0">
                <a:effectLst/>
                <a:ea typeface="Calibri" panose="020F0502020204030204" pitchFamily="34" charset="0"/>
                <a:cs typeface="Arial" panose="020B0604020202020204" pitchFamily="34" charset="0"/>
              </a:rPr>
              <a:t>Organizations have found that by integrating an equity lens into their program strategy, they can improve outcomes, reduce costs, and improve patient ability and willingness to seek care. </a:t>
            </a:r>
          </a:p>
          <a:p>
            <a:pPr marL="0" marR="0">
              <a:spcBef>
                <a:spcPts val="0"/>
              </a:spcBef>
              <a:spcAft>
                <a:spcPts val="800"/>
              </a:spcAft>
            </a:pPr>
            <a:r>
              <a:rPr lang="en-US" dirty="0">
                <a:effectLst/>
                <a:ea typeface="Calibri" panose="020F0502020204030204" pitchFamily="34" charset="0"/>
                <a:cs typeface="Arial" panose="020B0604020202020204" pitchFamily="34" charset="0"/>
              </a:rPr>
              <a:t>Advisory Board has identified eight dimensions of a health equity strategy—each varying in level of sophistication. This brief offers perspective on how to integrate health equity within your structural heart program across these dimensions. </a:t>
            </a:r>
          </a:p>
        </p:txBody>
      </p:sp>
      <p:sp>
        <p:nvSpPr>
          <p:cNvPr id="4" name="Text Placeholder 3"/>
          <p:cNvSpPr>
            <a:spLocks noGrp="1"/>
          </p:cNvSpPr>
          <p:nvPr>
            <p:ph type="body" sz="quarter" idx="13"/>
          </p:nvPr>
        </p:nvSpPr>
        <p:spPr>
          <a:xfrm>
            <a:off x="458899" y="959475"/>
            <a:ext cx="2776401" cy="138499"/>
          </a:xfrm>
        </p:spPr>
        <p:txBody>
          <a:bodyPr/>
          <a:lstStyle/>
          <a:p>
            <a:r>
              <a:rPr lang="en-US"/>
              <a:t>Snapshot of structural heart inequities </a:t>
            </a:r>
          </a:p>
        </p:txBody>
      </p:sp>
      <p:sp>
        <p:nvSpPr>
          <p:cNvPr id="12" name="TextBox 11">
            <a:extLst>
              <a:ext uri="{FF2B5EF4-FFF2-40B4-BE49-F238E27FC236}">
                <a16:creationId xmlns:a16="http://schemas.microsoft.com/office/drawing/2014/main" id="{C912316E-26C8-4482-A065-44ECA1760B50}"/>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3" name="Rectangle 12">
            <a:extLst>
              <a:ext uri="{FF2B5EF4-FFF2-40B4-BE49-F238E27FC236}">
                <a16:creationId xmlns:a16="http://schemas.microsoft.com/office/drawing/2014/main" id="{E7B778F3-4616-4E74-9D62-655DC81A1FDD}"/>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B3C84CDD-115D-4F3C-92AF-C95C46E70929}"/>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grpSp>
        <p:nvGrpSpPr>
          <p:cNvPr id="7" name="Group 6">
            <a:extLst>
              <a:ext uri="{FF2B5EF4-FFF2-40B4-BE49-F238E27FC236}">
                <a16:creationId xmlns:a16="http://schemas.microsoft.com/office/drawing/2014/main" id="{FC725455-25FF-40F1-B6E8-1E723C75FC3F}"/>
              </a:ext>
            </a:extLst>
          </p:cNvPr>
          <p:cNvGrpSpPr/>
          <p:nvPr/>
        </p:nvGrpSpPr>
        <p:grpSpPr>
          <a:xfrm>
            <a:off x="4301959" y="5174341"/>
            <a:ext cx="3014582" cy="3994692"/>
            <a:chOff x="4484768" y="5146281"/>
            <a:chExt cx="3014582" cy="4089326"/>
          </a:xfrm>
        </p:grpSpPr>
        <p:sp>
          <p:nvSpPr>
            <p:cNvPr id="9" name="Rectangle 8">
              <a:extLst>
                <a:ext uri="{FF2B5EF4-FFF2-40B4-BE49-F238E27FC236}">
                  <a16:creationId xmlns:a16="http://schemas.microsoft.com/office/drawing/2014/main" id="{D21387C9-5118-4EBD-A74B-958003DD30BB}"/>
                </a:ext>
              </a:extLst>
            </p:cNvPr>
            <p:cNvSpPr/>
            <p:nvPr/>
          </p:nvSpPr>
          <p:spPr bwMode="gray">
            <a:xfrm>
              <a:off x="4484768" y="5146281"/>
              <a:ext cx="3014582" cy="408932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0" name="TextBox 9">
              <a:extLst>
                <a:ext uri="{FF2B5EF4-FFF2-40B4-BE49-F238E27FC236}">
                  <a16:creationId xmlns:a16="http://schemas.microsoft.com/office/drawing/2014/main" id="{F3641FEE-DF83-4094-AF10-A0FA7CFA7580}"/>
                </a:ext>
              </a:extLst>
            </p:cNvPr>
            <p:cNvSpPr txBox="1"/>
            <p:nvPr/>
          </p:nvSpPr>
          <p:spPr bwMode="gray">
            <a:xfrm>
              <a:off x="4553680" y="5244695"/>
              <a:ext cx="2876759" cy="215123"/>
            </a:xfrm>
            <a:prstGeom prst="rect">
              <a:avLst/>
            </a:prstGeom>
            <a:noFill/>
          </p:spPr>
          <p:txBody>
            <a:bodyPr wrap="square" lIns="0" tIns="0" rIns="0" bIns="0" rtlCol="0">
              <a:spAutoFit/>
            </a:bodyPr>
            <a:lstStyle/>
            <a:p>
              <a:pPr>
                <a:lnSpc>
                  <a:spcPct val="130000"/>
                </a:lnSpc>
                <a:spcBef>
                  <a:spcPts val="1200"/>
                </a:spcBef>
                <a:buClr>
                  <a:schemeClr val="tx1"/>
                </a:buClr>
              </a:pPr>
              <a:r>
                <a:rPr lang="en-US" sz="1200" b="1" dirty="0"/>
                <a:t>Why health equity is a strategic priority </a:t>
              </a:r>
            </a:p>
          </p:txBody>
        </p:sp>
        <p:sp>
          <p:nvSpPr>
            <p:cNvPr id="15" name="Text Placeholder">
              <a:extLst>
                <a:ext uri="{FF2B5EF4-FFF2-40B4-BE49-F238E27FC236}">
                  <a16:creationId xmlns:a16="http://schemas.microsoft.com/office/drawing/2014/main" id="{78F04D2A-C330-465A-8682-95981F2A4AD7}"/>
                </a:ext>
              </a:extLst>
            </p:cNvPr>
            <p:cNvSpPr txBox="1">
              <a:spLocks/>
            </p:cNvSpPr>
            <p:nvPr/>
          </p:nvSpPr>
          <p:spPr bwMode="gray">
            <a:xfrm>
              <a:off x="4622591" y="5735488"/>
              <a:ext cx="2700692" cy="3000821"/>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r>
                <a:rPr lang="en-US" sz="1200" dirty="0"/>
                <a:t>Existing disparities in patient access to AVR procedures </a:t>
              </a:r>
              <a:r>
                <a:rPr lang="en-US" sz="1200" b="1" dirty="0"/>
                <a:t>limits market share or patient capture</a:t>
              </a:r>
            </a:p>
            <a:p>
              <a:r>
                <a:rPr lang="en-US" sz="1200" dirty="0"/>
                <a:t>CMS is starting down the path of tying </a:t>
              </a:r>
              <a:r>
                <a:rPr lang="en-US" sz="1200" b="1" dirty="0"/>
                <a:t>reimbursement to health equity measures, as the FY2023 IPPS includes policies addressing health equity</a:t>
              </a:r>
            </a:p>
            <a:p>
              <a:r>
                <a:rPr lang="en-US" sz="1200" dirty="0"/>
                <a:t>Health plans are incorporating </a:t>
              </a:r>
              <a:r>
                <a:rPr lang="en-US" sz="1200" b="1" dirty="0"/>
                <a:t>equity metrics into provider quality scorecards </a:t>
              </a:r>
            </a:p>
            <a:p>
              <a:r>
                <a:rPr lang="en-US" sz="1200" dirty="0"/>
                <a:t>The health care industry has a growing interest in creating </a:t>
              </a:r>
              <a:r>
                <a:rPr lang="en-US" sz="1200" b="1" dirty="0"/>
                <a:t>mutually beneficial value-based arrangements</a:t>
              </a:r>
            </a:p>
          </p:txBody>
        </p:sp>
      </p:grpSp>
      <p:grpSp>
        <p:nvGrpSpPr>
          <p:cNvPr id="8" name="Group 7">
            <a:extLst>
              <a:ext uri="{FF2B5EF4-FFF2-40B4-BE49-F238E27FC236}">
                <a16:creationId xmlns:a16="http://schemas.microsoft.com/office/drawing/2014/main" id="{1FC83870-E9D7-4AED-9F2D-EFD1B716B0F4}"/>
              </a:ext>
            </a:extLst>
          </p:cNvPr>
          <p:cNvGrpSpPr/>
          <p:nvPr/>
        </p:nvGrpSpPr>
        <p:grpSpPr>
          <a:xfrm>
            <a:off x="521227" y="5244695"/>
            <a:ext cx="3691365" cy="3924338"/>
            <a:chOff x="521227" y="5244695"/>
            <a:chExt cx="3691365" cy="3924338"/>
          </a:xfrm>
        </p:grpSpPr>
        <p:sp>
          <p:nvSpPr>
            <p:cNvPr id="16" name="Text Placeholder 2">
              <a:extLst>
                <a:ext uri="{FF2B5EF4-FFF2-40B4-BE49-F238E27FC236}">
                  <a16:creationId xmlns:a16="http://schemas.microsoft.com/office/drawing/2014/main" id="{C5509BA8-D8C9-4697-A58E-4613F6741BB1}"/>
                </a:ext>
              </a:extLst>
            </p:cNvPr>
            <p:cNvSpPr txBox="1">
              <a:spLocks/>
            </p:cNvSpPr>
            <p:nvPr/>
          </p:nvSpPr>
          <p:spPr bwMode="gray">
            <a:xfrm>
              <a:off x="521227" y="5244695"/>
              <a:ext cx="3522050"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b="1">
                  <a:ea typeface="Calibri" panose="020F0502020204030204" pitchFamily="34" charset="0"/>
                  <a:cs typeface="Arial" panose="020B0604020202020204" pitchFamily="34" charset="0"/>
                </a:rPr>
                <a:t>Dimensions of a health equity strategy </a:t>
              </a:r>
            </a:p>
          </p:txBody>
        </p:sp>
        <p:grpSp>
          <p:nvGrpSpPr>
            <p:cNvPr id="6" name="Group 5">
              <a:extLst>
                <a:ext uri="{FF2B5EF4-FFF2-40B4-BE49-F238E27FC236}">
                  <a16:creationId xmlns:a16="http://schemas.microsoft.com/office/drawing/2014/main" id="{D945019B-6B45-41CC-9B3A-B68919FFE628}"/>
                </a:ext>
              </a:extLst>
            </p:cNvPr>
            <p:cNvGrpSpPr/>
            <p:nvPr/>
          </p:nvGrpSpPr>
          <p:grpSpPr>
            <a:xfrm>
              <a:off x="521227" y="5682356"/>
              <a:ext cx="3691365" cy="3486677"/>
              <a:chOff x="521227" y="5847246"/>
              <a:chExt cx="3691365" cy="3486677"/>
            </a:xfrm>
          </p:grpSpPr>
          <p:pic>
            <p:nvPicPr>
              <p:cNvPr id="17" name="Picture 16">
                <a:extLst>
                  <a:ext uri="{FF2B5EF4-FFF2-40B4-BE49-F238E27FC236}">
                    <a16:creationId xmlns:a16="http://schemas.microsoft.com/office/drawing/2014/main" id="{025A2CB1-D52F-42E3-ABD8-76D80F32E6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gray">
              <a:xfrm>
                <a:off x="521316" y="5847246"/>
                <a:ext cx="615333" cy="454443"/>
              </a:xfrm>
              <a:prstGeom prst="rect">
                <a:avLst/>
              </a:prstGeom>
            </p:spPr>
          </p:pic>
          <p:pic>
            <p:nvPicPr>
              <p:cNvPr id="18" name="Picture 17">
                <a:extLst>
                  <a:ext uri="{FF2B5EF4-FFF2-40B4-BE49-F238E27FC236}">
                    <a16:creationId xmlns:a16="http://schemas.microsoft.com/office/drawing/2014/main" id="{F15660C0-AB0F-40D6-9F03-37560FA12E31}"/>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gray">
              <a:xfrm>
                <a:off x="1830362" y="6941079"/>
                <a:ext cx="499557" cy="499730"/>
              </a:xfrm>
              <a:prstGeom prst="rect">
                <a:avLst/>
              </a:prstGeom>
            </p:spPr>
          </p:pic>
          <p:pic>
            <p:nvPicPr>
              <p:cNvPr id="19" name="Picture 18">
                <a:extLst>
                  <a:ext uri="{FF2B5EF4-FFF2-40B4-BE49-F238E27FC236}">
                    <a16:creationId xmlns:a16="http://schemas.microsoft.com/office/drawing/2014/main" id="{CD94BEEB-8614-44E6-A515-E40B9DEAF452}"/>
                  </a:ext>
                </a:extLst>
              </p:cNvPr>
              <p:cNvPicPr>
                <a:picLocks/>
              </p:cNvPicPr>
              <p:nvPr/>
            </p:nvPicPr>
            <p:blipFill>
              <a:blip r:embed="rId5">
                <a:extLst>
                  <a:ext uri="{28A0092B-C50C-407E-A947-70E740481C1C}">
                    <a14:useLocalDpi xmlns:a14="http://schemas.microsoft.com/office/drawing/2010/main" val="0"/>
                  </a:ext>
                </a:extLst>
              </a:blip>
              <a:stretch>
                <a:fillRect/>
              </a:stretch>
            </p:blipFill>
            <p:spPr bwMode="gray">
              <a:xfrm>
                <a:off x="1895510" y="5847246"/>
                <a:ext cx="400735" cy="390623"/>
              </a:xfrm>
              <a:prstGeom prst="rect">
                <a:avLst/>
              </a:prstGeom>
            </p:spPr>
          </p:pic>
          <p:pic>
            <p:nvPicPr>
              <p:cNvPr id="20" name="Picture 19">
                <a:extLst>
                  <a:ext uri="{FF2B5EF4-FFF2-40B4-BE49-F238E27FC236}">
                    <a16:creationId xmlns:a16="http://schemas.microsoft.com/office/drawing/2014/main" id="{DA763750-F144-4848-BAE0-BFC4D22C9FBD}"/>
                  </a:ext>
                </a:extLst>
              </p:cNvPr>
              <p:cNvPicPr>
                <a:picLocks/>
              </p:cNvPicPr>
              <p:nvPr/>
            </p:nvPicPr>
            <p:blipFill>
              <a:blip r:embed="rId6">
                <a:extLst>
                  <a:ext uri="{28A0092B-C50C-407E-A947-70E740481C1C}">
                    <a14:useLocalDpi xmlns:a14="http://schemas.microsoft.com/office/drawing/2010/main" val="0"/>
                  </a:ext>
                </a:extLst>
              </a:blip>
              <a:stretch>
                <a:fillRect/>
              </a:stretch>
            </p:blipFill>
            <p:spPr bwMode="gray">
              <a:xfrm>
                <a:off x="3239773" y="5847246"/>
                <a:ext cx="542785" cy="449328"/>
              </a:xfrm>
              <a:prstGeom prst="rect">
                <a:avLst/>
              </a:prstGeom>
            </p:spPr>
          </p:pic>
          <p:pic>
            <p:nvPicPr>
              <p:cNvPr id="21" name="Picture 20">
                <a:extLst>
                  <a:ext uri="{FF2B5EF4-FFF2-40B4-BE49-F238E27FC236}">
                    <a16:creationId xmlns:a16="http://schemas.microsoft.com/office/drawing/2014/main" id="{0EC09629-833D-4589-8A8F-04FDD43C98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0919" y="6941079"/>
                <a:ext cx="521639" cy="566999"/>
              </a:xfrm>
              <a:prstGeom prst="rect">
                <a:avLst/>
              </a:prstGeom>
            </p:spPr>
          </p:pic>
          <p:pic>
            <p:nvPicPr>
              <p:cNvPr id="22" name="Picture 21">
                <a:extLst>
                  <a:ext uri="{FF2B5EF4-FFF2-40B4-BE49-F238E27FC236}">
                    <a16:creationId xmlns:a16="http://schemas.microsoft.com/office/drawing/2014/main" id="{7305616B-D368-4FA2-B999-E599A1912907}"/>
                  </a:ext>
                </a:extLst>
              </p:cNvPr>
              <p:cNvPicPr>
                <a:picLocks/>
              </p:cNvPicPr>
              <p:nvPr/>
            </p:nvPicPr>
            <p:blipFill>
              <a:blip r:embed="rId8">
                <a:extLst>
                  <a:ext uri="{28A0092B-C50C-407E-A947-70E740481C1C}">
                    <a14:useLocalDpi xmlns:a14="http://schemas.microsoft.com/office/drawing/2010/main" val="0"/>
                  </a:ext>
                </a:extLst>
              </a:blip>
              <a:stretch>
                <a:fillRect/>
              </a:stretch>
            </p:blipFill>
            <p:spPr bwMode="gray">
              <a:xfrm>
                <a:off x="521227" y="6941079"/>
                <a:ext cx="537580" cy="534815"/>
              </a:xfrm>
              <a:prstGeom prst="rect">
                <a:avLst/>
              </a:prstGeom>
            </p:spPr>
          </p:pic>
          <p:pic>
            <p:nvPicPr>
              <p:cNvPr id="23" name="Picture 22">
                <a:extLst>
                  <a:ext uri="{FF2B5EF4-FFF2-40B4-BE49-F238E27FC236}">
                    <a16:creationId xmlns:a16="http://schemas.microsoft.com/office/drawing/2014/main" id="{D36181B4-8883-4375-8506-0AF0498785BE}"/>
                  </a:ext>
                </a:extLst>
              </p:cNvPr>
              <p:cNvPicPr>
                <a:picLocks/>
              </p:cNvPicPr>
              <p:nvPr/>
            </p:nvPicPr>
            <p:blipFill>
              <a:blip r:embed="rId9">
                <a:extLst>
                  <a:ext uri="{28A0092B-C50C-407E-A947-70E740481C1C}">
                    <a14:useLocalDpi xmlns:a14="http://schemas.microsoft.com/office/drawing/2010/main" val="0"/>
                  </a:ext>
                </a:extLst>
              </a:blip>
              <a:stretch>
                <a:fillRect/>
              </a:stretch>
            </p:blipFill>
            <p:spPr bwMode="gray">
              <a:xfrm>
                <a:off x="1822755" y="8022529"/>
                <a:ext cx="535476" cy="426743"/>
              </a:xfrm>
              <a:prstGeom prst="rect">
                <a:avLst/>
              </a:prstGeom>
            </p:spPr>
          </p:pic>
          <p:pic>
            <p:nvPicPr>
              <p:cNvPr id="24" name="Picture 23">
                <a:extLst>
                  <a:ext uri="{FF2B5EF4-FFF2-40B4-BE49-F238E27FC236}">
                    <a16:creationId xmlns:a16="http://schemas.microsoft.com/office/drawing/2014/main" id="{F21C5816-D732-4824-840A-8C01178F8A37}"/>
                  </a:ext>
                </a:extLst>
              </p:cNvPr>
              <p:cNvPicPr>
                <a:picLocks/>
              </p:cNvPicPr>
              <p:nvPr/>
            </p:nvPicPr>
            <p:blipFill>
              <a:blip r:embed="rId10">
                <a:extLst>
                  <a:ext uri="{28A0092B-C50C-407E-A947-70E740481C1C}">
                    <a14:useLocalDpi xmlns:a14="http://schemas.microsoft.com/office/drawing/2010/main" val="0"/>
                  </a:ext>
                </a:extLst>
              </a:blip>
              <a:stretch>
                <a:fillRect/>
              </a:stretch>
            </p:blipFill>
            <p:spPr bwMode="gray">
              <a:xfrm>
                <a:off x="552448" y="8022529"/>
                <a:ext cx="524559" cy="455189"/>
              </a:xfrm>
              <a:prstGeom prst="rect">
                <a:avLst/>
              </a:prstGeom>
            </p:spPr>
          </p:pic>
          <p:sp>
            <p:nvSpPr>
              <p:cNvPr id="25" name="TextBox 24">
                <a:extLst>
                  <a:ext uri="{FF2B5EF4-FFF2-40B4-BE49-F238E27FC236}">
                    <a16:creationId xmlns:a16="http://schemas.microsoft.com/office/drawing/2014/main" id="{6452703F-D73B-4F49-8C05-70E20FF57CB9}"/>
                  </a:ext>
                </a:extLst>
              </p:cNvPr>
              <p:cNvSpPr txBox="1"/>
              <p:nvPr/>
            </p:nvSpPr>
            <p:spPr bwMode="gray">
              <a:xfrm>
                <a:off x="521227" y="6376382"/>
                <a:ext cx="972819" cy="184666"/>
              </a:xfrm>
              <a:prstGeom prst="rect">
                <a:avLst/>
              </a:prstGeom>
              <a:noFill/>
            </p:spPr>
            <p:txBody>
              <a:bodyPr wrap="square" lIns="0" tIns="0" rIns="0" bIns="0" rtlCol="0">
                <a:spAutoFit/>
              </a:bodyPr>
              <a:lstStyle/>
              <a:p>
                <a:pPr>
                  <a:spcBef>
                    <a:spcPts val="500"/>
                  </a:spcBef>
                </a:pPr>
                <a:r>
                  <a:rPr lang="en-US" sz="1200"/>
                  <a:t>Governance</a:t>
                </a:r>
              </a:p>
            </p:txBody>
          </p:sp>
          <p:sp>
            <p:nvSpPr>
              <p:cNvPr id="26" name="TextBox 25">
                <a:extLst>
                  <a:ext uri="{FF2B5EF4-FFF2-40B4-BE49-F238E27FC236}">
                    <a16:creationId xmlns:a16="http://schemas.microsoft.com/office/drawing/2014/main" id="{4943169D-8D42-46A3-9BA4-0C31FA631DF7}"/>
                  </a:ext>
                </a:extLst>
              </p:cNvPr>
              <p:cNvSpPr txBox="1"/>
              <p:nvPr/>
            </p:nvSpPr>
            <p:spPr bwMode="gray">
              <a:xfrm>
                <a:off x="1895510" y="6376382"/>
                <a:ext cx="972819" cy="184666"/>
              </a:xfrm>
              <a:prstGeom prst="rect">
                <a:avLst/>
              </a:prstGeom>
              <a:noFill/>
            </p:spPr>
            <p:txBody>
              <a:bodyPr wrap="square" lIns="0" tIns="0" rIns="0" bIns="0" rtlCol="0">
                <a:spAutoFit/>
              </a:bodyPr>
              <a:lstStyle/>
              <a:p>
                <a:pPr>
                  <a:spcBef>
                    <a:spcPts val="500"/>
                  </a:spcBef>
                </a:pPr>
                <a:r>
                  <a:rPr lang="en-US" sz="1200"/>
                  <a:t>Goals</a:t>
                </a:r>
              </a:p>
            </p:txBody>
          </p:sp>
          <p:sp>
            <p:nvSpPr>
              <p:cNvPr id="27" name="TextBox 26">
                <a:extLst>
                  <a:ext uri="{FF2B5EF4-FFF2-40B4-BE49-F238E27FC236}">
                    <a16:creationId xmlns:a16="http://schemas.microsoft.com/office/drawing/2014/main" id="{1404C8D6-F8A5-4775-A8F1-FBFEDFB1C3F2}"/>
                  </a:ext>
                </a:extLst>
              </p:cNvPr>
              <p:cNvSpPr txBox="1"/>
              <p:nvPr/>
            </p:nvSpPr>
            <p:spPr bwMode="gray">
              <a:xfrm>
                <a:off x="3239773" y="6380703"/>
                <a:ext cx="972819" cy="369332"/>
              </a:xfrm>
              <a:prstGeom prst="rect">
                <a:avLst/>
              </a:prstGeom>
              <a:noFill/>
            </p:spPr>
            <p:txBody>
              <a:bodyPr wrap="square" lIns="0" tIns="0" rIns="0" bIns="0" rtlCol="0">
                <a:spAutoFit/>
              </a:bodyPr>
              <a:lstStyle/>
              <a:p>
                <a:pPr>
                  <a:spcBef>
                    <a:spcPts val="500"/>
                  </a:spcBef>
                </a:pPr>
                <a:r>
                  <a:rPr lang="en-US" sz="1200"/>
                  <a:t>Data collection</a:t>
                </a:r>
              </a:p>
            </p:txBody>
          </p:sp>
          <p:sp>
            <p:nvSpPr>
              <p:cNvPr id="28" name="TextBox 27">
                <a:extLst>
                  <a:ext uri="{FF2B5EF4-FFF2-40B4-BE49-F238E27FC236}">
                    <a16:creationId xmlns:a16="http://schemas.microsoft.com/office/drawing/2014/main" id="{21D7933A-4763-44E0-BA51-06C0890E63CE}"/>
                  </a:ext>
                </a:extLst>
              </p:cNvPr>
              <p:cNvSpPr txBox="1"/>
              <p:nvPr/>
            </p:nvSpPr>
            <p:spPr bwMode="gray">
              <a:xfrm>
                <a:off x="521227" y="7521841"/>
                <a:ext cx="972819" cy="184666"/>
              </a:xfrm>
              <a:prstGeom prst="rect">
                <a:avLst/>
              </a:prstGeom>
              <a:noFill/>
            </p:spPr>
            <p:txBody>
              <a:bodyPr wrap="square" lIns="0" tIns="0" rIns="0" bIns="0" rtlCol="0">
                <a:spAutoFit/>
              </a:bodyPr>
              <a:lstStyle/>
              <a:p>
                <a:pPr>
                  <a:spcBef>
                    <a:spcPts val="500"/>
                  </a:spcBef>
                </a:pPr>
                <a:r>
                  <a:rPr lang="en-US" sz="1200" dirty="0"/>
                  <a:t>Data analysis</a:t>
                </a:r>
              </a:p>
            </p:txBody>
          </p:sp>
          <p:sp>
            <p:nvSpPr>
              <p:cNvPr id="29" name="TextBox 28">
                <a:extLst>
                  <a:ext uri="{FF2B5EF4-FFF2-40B4-BE49-F238E27FC236}">
                    <a16:creationId xmlns:a16="http://schemas.microsoft.com/office/drawing/2014/main" id="{610FFBC8-58FD-4144-9E71-63DB5532EEBD}"/>
                  </a:ext>
                </a:extLst>
              </p:cNvPr>
              <p:cNvSpPr txBox="1"/>
              <p:nvPr/>
            </p:nvSpPr>
            <p:spPr bwMode="gray">
              <a:xfrm>
                <a:off x="1822755" y="7508078"/>
                <a:ext cx="972819" cy="184666"/>
              </a:xfrm>
              <a:prstGeom prst="rect">
                <a:avLst/>
              </a:prstGeom>
              <a:noFill/>
            </p:spPr>
            <p:txBody>
              <a:bodyPr wrap="square" lIns="0" tIns="0" rIns="0" bIns="0" rtlCol="0">
                <a:spAutoFit/>
              </a:bodyPr>
              <a:lstStyle/>
              <a:p>
                <a:pPr>
                  <a:spcBef>
                    <a:spcPts val="500"/>
                  </a:spcBef>
                </a:pPr>
                <a:r>
                  <a:rPr lang="en-US" sz="1200"/>
                  <a:t>Staff training</a:t>
                </a:r>
              </a:p>
            </p:txBody>
          </p:sp>
          <p:sp>
            <p:nvSpPr>
              <p:cNvPr id="30" name="TextBox 29">
                <a:extLst>
                  <a:ext uri="{FF2B5EF4-FFF2-40B4-BE49-F238E27FC236}">
                    <a16:creationId xmlns:a16="http://schemas.microsoft.com/office/drawing/2014/main" id="{802183CF-41B6-472D-8AA0-30E602688709}"/>
                  </a:ext>
                </a:extLst>
              </p:cNvPr>
              <p:cNvSpPr txBox="1"/>
              <p:nvPr/>
            </p:nvSpPr>
            <p:spPr bwMode="gray">
              <a:xfrm>
                <a:off x="3216304" y="7521841"/>
                <a:ext cx="699218" cy="369332"/>
              </a:xfrm>
              <a:prstGeom prst="rect">
                <a:avLst/>
              </a:prstGeom>
              <a:noFill/>
            </p:spPr>
            <p:txBody>
              <a:bodyPr wrap="square" lIns="0" tIns="0" rIns="0" bIns="0" rtlCol="0">
                <a:spAutoFit/>
              </a:bodyPr>
              <a:lstStyle/>
              <a:p>
                <a:pPr>
                  <a:spcBef>
                    <a:spcPts val="500"/>
                  </a:spcBef>
                </a:pPr>
                <a:r>
                  <a:rPr lang="en-US" sz="1200"/>
                  <a:t>Holistic care</a:t>
                </a:r>
              </a:p>
            </p:txBody>
          </p:sp>
          <p:sp>
            <p:nvSpPr>
              <p:cNvPr id="31" name="TextBox 30">
                <a:extLst>
                  <a:ext uri="{FF2B5EF4-FFF2-40B4-BE49-F238E27FC236}">
                    <a16:creationId xmlns:a16="http://schemas.microsoft.com/office/drawing/2014/main" id="{4C19F706-8C27-496F-9EC0-1139178BDDF6}"/>
                  </a:ext>
                </a:extLst>
              </p:cNvPr>
              <p:cNvSpPr txBox="1"/>
              <p:nvPr/>
            </p:nvSpPr>
            <p:spPr bwMode="gray">
              <a:xfrm>
                <a:off x="521227" y="8595259"/>
                <a:ext cx="972820" cy="738664"/>
              </a:xfrm>
              <a:prstGeom prst="rect">
                <a:avLst/>
              </a:prstGeom>
              <a:noFill/>
            </p:spPr>
            <p:txBody>
              <a:bodyPr wrap="square" lIns="0" tIns="0" rIns="0" bIns="0" rtlCol="0">
                <a:spAutoFit/>
              </a:bodyPr>
              <a:lstStyle/>
              <a:p>
                <a:pPr>
                  <a:spcBef>
                    <a:spcPts val="500"/>
                  </a:spcBef>
                </a:pPr>
                <a:r>
                  <a:rPr lang="en-US" sz="1200"/>
                  <a:t>Workforce diversity, equity, and inclusion</a:t>
                </a:r>
              </a:p>
            </p:txBody>
          </p:sp>
          <p:sp>
            <p:nvSpPr>
              <p:cNvPr id="32" name="TextBox 31">
                <a:extLst>
                  <a:ext uri="{FF2B5EF4-FFF2-40B4-BE49-F238E27FC236}">
                    <a16:creationId xmlns:a16="http://schemas.microsoft.com/office/drawing/2014/main" id="{558B2D62-5454-4CD2-B060-4A10C754EE47}"/>
                  </a:ext>
                </a:extLst>
              </p:cNvPr>
              <p:cNvSpPr txBox="1"/>
              <p:nvPr/>
            </p:nvSpPr>
            <p:spPr bwMode="gray">
              <a:xfrm>
                <a:off x="1752729" y="8595259"/>
                <a:ext cx="1087031" cy="553998"/>
              </a:xfrm>
              <a:prstGeom prst="rect">
                <a:avLst/>
              </a:prstGeom>
              <a:noFill/>
            </p:spPr>
            <p:txBody>
              <a:bodyPr wrap="square" lIns="0" tIns="0" rIns="0" bIns="0" rtlCol="0">
                <a:spAutoFit/>
              </a:bodyPr>
              <a:lstStyle/>
              <a:p>
                <a:pPr>
                  <a:spcBef>
                    <a:spcPts val="500"/>
                  </a:spcBef>
                </a:pPr>
                <a:r>
                  <a:rPr lang="en-US" sz="1200"/>
                  <a:t>Social needs and community outreach</a:t>
                </a:r>
              </a:p>
            </p:txBody>
          </p:sp>
        </p:grpSp>
      </p:grpSp>
      <p:sp>
        <p:nvSpPr>
          <p:cNvPr id="33" name="Text Placeholder 9">
            <a:extLst>
              <a:ext uri="{FF2B5EF4-FFF2-40B4-BE49-F238E27FC236}">
                <a16:creationId xmlns:a16="http://schemas.microsoft.com/office/drawing/2014/main" id="{9B15BFD9-6DB3-4EFF-B783-F89449D9C762}"/>
              </a:ext>
            </a:extLst>
          </p:cNvPr>
          <p:cNvSpPr>
            <a:spLocks noGrp="1"/>
          </p:cNvSpPr>
          <p:nvPr>
            <p:ph type="body" sz="quarter" idx="27"/>
          </p:nvPr>
        </p:nvSpPr>
        <p:spPr>
          <a:xfrm>
            <a:off x="4300619" y="9303756"/>
            <a:ext cx="3014581" cy="253714"/>
          </a:xfrm>
        </p:spPr>
        <p:txBody>
          <a:bodyPr/>
          <a:lstStyle/>
          <a:p>
            <a:r>
              <a:rPr lang="en-US" dirty="0"/>
              <a:t>Source: National Center for Chronic Disease Prevention and Promotion, “Health Equity”, 2022; Advisory Board, “The 2023 Inpatient Proposed Rule: What You Need to Know”, </a:t>
            </a:r>
            <a:r>
              <a:rPr lang="en-US" i="1" dirty="0"/>
              <a:t>Daily Briefing</a:t>
            </a:r>
            <a:r>
              <a:rPr lang="en-US" dirty="0"/>
              <a:t>, 2022; Advisory Board interviews and analysis. </a:t>
            </a:r>
          </a:p>
        </p:txBody>
      </p:sp>
    </p:spTree>
    <p:extLst>
      <p:ext uri="{BB962C8B-B14F-4D97-AF65-F5344CB8AC3E}">
        <p14:creationId xmlns:p14="http://schemas.microsoft.com/office/powerpoint/2010/main" val="78958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9" y="1202461"/>
            <a:ext cx="6856301" cy="830997"/>
          </a:xfrm>
        </p:spPr>
        <p:txBody>
          <a:bodyPr/>
          <a:lstStyle/>
          <a:p>
            <a:r>
              <a:rPr lang="en-US"/>
              <a:t>Three imperatives to promote equity in structural heart care </a:t>
            </a:r>
            <a:endParaRPr lang="en-US">
              <a:cs typeface="Times New Roman"/>
            </a:endParaRPr>
          </a:p>
        </p:txBody>
      </p:sp>
      <p:sp>
        <p:nvSpPr>
          <p:cNvPr id="3" name="Text Placeholder 2"/>
          <p:cNvSpPr>
            <a:spLocks noGrp="1"/>
          </p:cNvSpPr>
          <p:nvPr>
            <p:ph type="body" sz="quarter" idx="12"/>
          </p:nvPr>
        </p:nvSpPr>
        <p:spPr>
          <a:xfrm>
            <a:off x="458899" y="2373011"/>
            <a:ext cx="5446601" cy="1726306"/>
          </a:xfrm>
        </p:spPr>
        <p:txBody>
          <a:bodyPr/>
          <a:lstStyle/>
          <a:p>
            <a:pPr>
              <a:spcBef>
                <a:spcPts val="0"/>
              </a:spcBef>
              <a:spcAft>
                <a:spcPts val="800"/>
              </a:spcAft>
            </a:pPr>
            <a:r>
              <a:rPr lang="en-US" dirty="0">
                <a:effectLst/>
                <a:ea typeface="Calibri" panose="020F0502020204030204" pitchFamily="34" charset="0"/>
                <a:cs typeface="Arial" panose="020B0604020202020204" pitchFamily="34" charset="0"/>
              </a:rPr>
              <a:t>These three imperatives outline how programs can recognize and addres</a:t>
            </a:r>
            <a:r>
              <a:rPr lang="en-US" dirty="0">
                <a:ea typeface="Calibri" panose="020F0502020204030204" pitchFamily="34" charset="0"/>
                <a:cs typeface="Arial" panose="020B0604020202020204" pitchFamily="34" charset="0"/>
              </a:rPr>
              <a:t>s inequities in SH care.</a:t>
            </a:r>
            <a:r>
              <a:rPr lang="en-US" dirty="0">
                <a:effectLst/>
                <a:ea typeface="Calibri" panose="020F0502020204030204" pitchFamily="34" charset="0"/>
                <a:cs typeface="Arial" panose="020B0604020202020204" pitchFamily="34" charset="0"/>
              </a:rPr>
              <a:t> Each imperative varies in time and resource investment depending on whether your organization is “just getting started” or “moving the market” </a:t>
            </a:r>
            <a:r>
              <a:rPr lang="en-US" dirty="0">
                <a:ea typeface="Calibri" panose="020F0502020204030204" pitchFamily="34" charset="0"/>
                <a:cs typeface="Arial" panose="020B0604020202020204" pitchFamily="34" charset="0"/>
              </a:rPr>
              <a:t>to advance</a:t>
            </a:r>
            <a:r>
              <a:rPr lang="en-US" dirty="0">
                <a:effectLst/>
                <a:ea typeface="Calibri" panose="020F0502020204030204" pitchFamily="34" charset="0"/>
                <a:cs typeface="Arial" panose="020B0604020202020204" pitchFamily="34" charset="0"/>
              </a:rPr>
              <a:t> equity. To successfully turn the dial on a program-specific health equity initiative, leaders should work hand-in-hand with their service line, system, and community partners. </a:t>
            </a:r>
          </a:p>
          <a:p>
            <a:pPr marL="0" marR="0">
              <a:lnSpc>
                <a:spcPct val="107000"/>
              </a:lnSpc>
              <a:spcBef>
                <a:spcPts val="0"/>
              </a:spcBef>
              <a:spcAft>
                <a:spcPts val="800"/>
              </a:spcAft>
            </a:pPr>
            <a:r>
              <a:rPr lang="en-US" dirty="0">
                <a:effectLst/>
                <a:ea typeface="Calibri" panose="020F050202020403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86038AA9-6FCB-481E-B74D-BBE065E85F87}"/>
              </a:ext>
            </a:extLst>
          </p:cNvPr>
          <p:cNvGraphicFramePr>
            <a:graphicFrameLocks noGrp="1"/>
          </p:cNvGraphicFramePr>
          <p:nvPr>
            <p:extLst>
              <p:ext uri="{D42A27DB-BD31-4B8C-83A1-F6EECF244321}">
                <p14:modId xmlns:p14="http://schemas.microsoft.com/office/powerpoint/2010/main" val="1164651642"/>
              </p:ext>
            </p:extLst>
          </p:nvPr>
        </p:nvGraphicFramePr>
        <p:xfrm>
          <a:off x="458899" y="3906186"/>
          <a:ext cx="5448302" cy="3779203"/>
        </p:xfrm>
        <a:graphic>
          <a:graphicData uri="http://schemas.openxmlformats.org/drawingml/2006/table">
            <a:tbl>
              <a:tblPr firstRow="1" bandRow="1">
                <a:tableStyleId>{2D5ABB26-0587-4C30-8999-92F81FD0307C}</a:tableStyleId>
              </a:tblPr>
              <a:tblGrid>
                <a:gridCol w="1240974">
                  <a:extLst>
                    <a:ext uri="{9D8B030D-6E8A-4147-A177-3AD203B41FA5}">
                      <a16:colId xmlns:a16="http://schemas.microsoft.com/office/drawing/2014/main" val="3756038665"/>
                    </a:ext>
                  </a:extLst>
                </a:gridCol>
                <a:gridCol w="4207328">
                  <a:extLst>
                    <a:ext uri="{9D8B030D-6E8A-4147-A177-3AD203B41FA5}">
                      <a16:colId xmlns:a16="http://schemas.microsoft.com/office/drawing/2014/main" val="2866311678"/>
                    </a:ext>
                  </a:extLst>
                </a:gridCol>
              </a:tblGrid>
              <a:tr h="365970">
                <a:tc rowSpan="2">
                  <a:txBody>
                    <a:bodyPr/>
                    <a:lstStyle/>
                    <a:p>
                      <a:pPr algn="ctr"/>
                      <a:r>
                        <a:rPr lang="en-US" sz="7000">
                          <a:solidFill>
                            <a:schemeClr val="accent1"/>
                          </a:solidFill>
                          <a:latin typeface="+mj-lt"/>
                        </a:rPr>
                        <a:t>01</a:t>
                      </a:r>
                    </a:p>
                  </a:txBody>
                  <a:tcPr marL="0" marR="0" marT="91440" marB="91440" anchor="ctr">
                    <a:lnR>
                      <a:noFill/>
                    </a:lnR>
                    <a:lnB w="12700" cap="flat" cmpd="sng" algn="ctr">
                      <a:solidFill>
                        <a:schemeClr val="accent2"/>
                      </a:solidFill>
                      <a:prstDash val="solid"/>
                      <a:round/>
                      <a:headEnd type="none" w="med" len="med"/>
                      <a:tailEnd type="none" w="med" len="med"/>
                    </a:lnB>
                  </a:tcPr>
                </a:tc>
                <a:tc>
                  <a:txBody>
                    <a:bodyPr/>
                    <a:lstStyle/>
                    <a:p>
                      <a:pPr>
                        <a:lnSpc>
                          <a:spcPct val="130000"/>
                        </a:lnSpc>
                        <a:spcBef>
                          <a:spcPts val="1200"/>
                        </a:spcBef>
                      </a:pPr>
                      <a:r>
                        <a:rPr lang="en-US" sz="1200">
                          <a:solidFill>
                            <a:schemeClr val="tx1"/>
                          </a:solidFill>
                        </a:rPr>
                        <a:t>IMPERATIVE </a:t>
                      </a:r>
                    </a:p>
                  </a:txBody>
                  <a:tcPr marL="0" marR="0" marT="27432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83202"/>
                  </a:ext>
                </a:extLst>
              </a:tr>
              <a:tr h="494273">
                <a:tc vMerge="1">
                  <a:txBody>
                    <a:bodyPr/>
                    <a:lstStyle/>
                    <a:p>
                      <a:endParaRPr lang="en-US"/>
                    </a:p>
                  </a:txBody>
                  <a:tcPr/>
                </a:tc>
                <a:tc>
                  <a:txBody>
                    <a:bodyPr/>
                    <a:lstStyle/>
                    <a:p>
                      <a:pPr marL="0" marR="0" lvl="0" indent="0" algn="l" defTabSz="640080" rtl="0" eaLnBrk="1" fontAlgn="auto" latinLnBrk="0" hangingPunct="1">
                        <a:lnSpc>
                          <a:spcPct val="100000"/>
                        </a:lnSpc>
                        <a:spcBef>
                          <a:spcPts val="1200"/>
                        </a:spcBef>
                        <a:spcAft>
                          <a:spcPts val="0"/>
                        </a:spcAft>
                        <a:buClrTx/>
                        <a:buSzTx/>
                        <a:buFontTx/>
                        <a:buNone/>
                        <a:tabLst/>
                        <a:defRPr/>
                      </a:pPr>
                      <a:r>
                        <a:rPr lang="en-US" sz="1400" b="0" dirty="0"/>
                        <a:t>Establish a targeted, data-informed equity ambition</a:t>
                      </a:r>
                    </a:p>
                  </a:txBody>
                  <a:tcPr marL="0" marR="0" marT="91440" marB="91440">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41260636"/>
                  </a:ext>
                </a:extLst>
              </a:tr>
              <a:tr h="365760">
                <a:tc rowSpan="2">
                  <a:txBody>
                    <a:bodyPr/>
                    <a:lstStyle/>
                    <a:p>
                      <a:pPr algn="ctr"/>
                      <a:r>
                        <a:rPr lang="en-US" sz="7000">
                          <a:solidFill>
                            <a:schemeClr val="accent1"/>
                          </a:solidFill>
                          <a:latin typeface="+mj-lt"/>
                        </a:rPr>
                        <a:t>02</a:t>
                      </a:r>
                    </a:p>
                  </a:txBody>
                  <a:tcPr marL="0" marR="0" marT="91440" marB="9144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nSpc>
                          <a:spcPct val="130000"/>
                        </a:lnSpc>
                        <a:spcBef>
                          <a:spcPts val="1200"/>
                        </a:spcBef>
                      </a:pPr>
                      <a:r>
                        <a:rPr lang="en-US" sz="1200">
                          <a:solidFill>
                            <a:schemeClr val="tx1"/>
                          </a:solidFill>
                        </a:rPr>
                        <a:t>IMPERATIVE</a:t>
                      </a:r>
                    </a:p>
                  </a:txBody>
                  <a:tcPr marL="0" marR="0" marT="274320" marB="0" anchor="b">
                    <a:lnT w="1270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2358700206"/>
                  </a:ext>
                </a:extLst>
              </a:tr>
              <a:tr h="0">
                <a:tc vMerge="1">
                  <a:txBody>
                    <a:bodyPr/>
                    <a:lstStyle/>
                    <a:p>
                      <a:endParaRPr lang="en-US"/>
                    </a:p>
                  </a:txBody>
                  <a:tcPr>
                    <a:lnB w="6350" cap="flat" cmpd="sng" algn="ctr">
                      <a:solidFill>
                        <a:schemeClr val="accent2"/>
                      </a:solidFill>
                      <a:prstDash val="solid"/>
                      <a:round/>
                      <a:headEnd type="none" w="med" len="med"/>
                      <a:tailEnd type="none" w="med" len="med"/>
                    </a:lnB>
                  </a:tcPr>
                </a:tc>
                <a:tc>
                  <a:txBody>
                    <a:bodyPr/>
                    <a:lstStyle/>
                    <a:p>
                      <a:pPr marL="0" marR="0" lvl="0" indent="0" algn="l" defTabSz="640080" rtl="0" eaLnBrk="1" fontAlgn="auto" latinLnBrk="0" hangingPunct="1">
                        <a:lnSpc>
                          <a:spcPct val="100000"/>
                        </a:lnSpc>
                        <a:spcBef>
                          <a:spcPts val="1200"/>
                        </a:spcBef>
                        <a:spcAft>
                          <a:spcPts val="0"/>
                        </a:spcAft>
                        <a:buClrTx/>
                        <a:buSzTx/>
                        <a:buFontTx/>
                        <a:buNone/>
                        <a:tabLst/>
                        <a:defRPr/>
                      </a:pPr>
                      <a:r>
                        <a:rPr lang="en-US" sz="1400" b="0"/>
                        <a:t>Invest in solutions to patient access barriers</a:t>
                      </a:r>
                    </a:p>
                  </a:txBody>
                  <a:tcPr marL="0" marR="0" marT="91440" marB="274320">
                    <a:lnT w="635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15938433"/>
                  </a:ext>
                </a:extLst>
              </a:tr>
              <a:tr h="0">
                <a:tc rowSpan="2">
                  <a:txBody>
                    <a:bodyPr/>
                    <a:lstStyle/>
                    <a:p>
                      <a:pPr algn="ctr"/>
                      <a:r>
                        <a:rPr lang="en-US" sz="7000">
                          <a:solidFill>
                            <a:schemeClr val="accent1"/>
                          </a:solidFill>
                          <a:latin typeface="+mj-lt"/>
                        </a:rPr>
                        <a:t>03</a:t>
                      </a:r>
                    </a:p>
                  </a:txBody>
                  <a:tcPr marL="0" marR="0" marT="91440" marB="9144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nSpc>
                          <a:spcPct val="130000"/>
                        </a:lnSpc>
                        <a:spcBef>
                          <a:spcPts val="1200"/>
                        </a:spcBef>
                      </a:pPr>
                      <a:r>
                        <a:rPr lang="en-US" sz="1200">
                          <a:solidFill>
                            <a:schemeClr val="tx1"/>
                          </a:solidFill>
                        </a:rPr>
                        <a:t>IMPERATIVE</a:t>
                      </a:r>
                    </a:p>
                  </a:txBody>
                  <a:tcPr marL="0" marR="0" marT="274320" marB="0" anchor="b">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9965081"/>
                  </a:ext>
                </a:extLst>
              </a:tr>
              <a:tr h="624840">
                <a:tc vMerge="1">
                  <a:txBody>
                    <a:bodyPr/>
                    <a:lstStyle/>
                    <a:p>
                      <a:endParaRPr lang="en-US"/>
                    </a:p>
                  </a:txBody>
                  <a:tcPr/>
                </a:tc>
                <a:tc>
                  <a:txBody>
                    <a:bodyPr/>
                    <a:lstStyle/>
                    <a:p>
                      <a:pPr marL="0" marR="0" lvl="0" indent="0" algn="l" defTabSz="640080" rtl="0" eaLnBrk="1" fontAlgn="auto" latinLnBrk="0" hangingPunct="1">
                        <a:lnSpc>
                          <a:spcPct val="100000"/>
                        </a:lnSpc>
                        <a:spcBef>
                          <a:spcPts val="1200"/>
                        </a:spcBef>
                        <a:spcAft>
                          <a:spcPts val="0"/>
                        </a:spcAft>
                        <a:buClrTx/>
                        <a:buSzTx/>
                        <a:buFontTx/>
                        <a:buNone/>
                        <a:tabLst/>
                        <a:defRPr/>
                      </a:pPr>
                      <a:r>
                        <a:rPr lang="en-US" sz="1400" b="0" dirty="0"/>
                        <a:t>Instill a program culture of patient trust and engagement</a:t>
                      </a:r>
                    </a:p>
                  </a:txBody>
                  <a:tcPr marL="0" marR="0" marT="91440" marB="274320">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21484890"/>
                  </a:ext>
                </a:extLst>
              </a:tr>
            </a:tbl>
          </a:graphicData>
        </a:graphic>
      </p:graphicFrame>
      <p:sp>
        <p:nvSpPr>
          <p:cNvPr id="12" name="TextBox 11">
            <a:extLst>
              <a:ext uri="{FF2B5EF4-FFF2-40B4-BE49-F238E27FC236}">
                <a16:creationId xmlns:a16="http://schemas.microsoft.com/office/drawing/2014/main" id="{C912316E-26C8-4482-A065-44ECA1760B50}"/>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3" name="Rectangle 12">
            <a:extLst>
              <a:ext uri="{FF2B5EF4-FFF2-40B4-BE49-F238E27FC236}">
                <a16:creationId xmlns:a16="http://schemas.microsoft.com/office/drawing/2014/main" id="{E7B778F3-4616-4E74-9D62-655DC81A1FDD}"/>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B3C84CDD-115D-4F3C-92AF-C95C46E70929}"/>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Tree>
    <p:extLst>
      <p:ext uri="{BB962C8B-B14F-4D97-AF65-F5344CB8AC3E}">
        <p14:creationId xmlns:p14="http://schemas.microsoft.com/office/powerpoint/2010/main" val="365982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rrow: Right 24">
            <a:extLst>
              <a:ext uri="{FF2B5EF4-FFF2-40B4-BE49-F238E27FC236}">
                <a16:creationId xmlns:a16="http://schemas.microsoft.com/office/drawing/2014/main" id="{F805A90B-33D1-451B-A88C-8FAF821648C6}"/>
              </a:ext>
            </a:extLst>
          </p:cNvPr>
          <p:cNvSpPr/>
          <p:nvPr/>
        </p:nvSpPr>
        <p:spPr bwMode="gray">
          <a:xfrm>
            <a:off x="1" y="3236913"/>
            <a:ext cx="7315200" cy="480159"/>
          </a:xfrm>
          <a:prstGeom prst="rightArrow">
            <a:avLst>
              <a:gd name="adj1" fmla="val 100000"/>
              <a:gd name="adj2" fmla="val 60231"/>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a:solidFill>
                <a:schemeClr val="accent2"/>
              </a:solidFill>
            </a:endParaRPr>
          </a:p>
        </p:txBody>
      </p:sp>
      <p:sp>
        <p:nvSpPr>
          <p:cNvPr id="3" name="Title 2">
            <a:extLst>
              <a:ext uri="{FF2B5EF4-FFF2-40B4-BE49-F238E27FC236}">
                <a16:creationId xmlns:a16="http://schemas.microsoft.com/office/drawing/2014/main" id="{CA40C7AE-EAFB-46E6-B756-B5AC23DB7082}"/>
              </a:ext>
            </a:extLst>
          </p:cNvPr>
          <p:cNvSpPr>
            <a:spLocks noGrp="1"/>
          </p:cNvSpPr>
          <p:nvPr>
            <p:ph type="title"/>
          </p:nvPr>
        </p:nvSpPr>
        <p:spPr>
          <a:xfrm>
            <a:off x="1716668" y="1618883"/>
            <a:ext cx="5484232" cy="830997"/>
          </a:xfrm>
        </p:spPr>
        <p:txBody>
          <a:bodyPr/>
          <a:lstStyle/>
          <a:p>
            <a:r>
              <a:rPr lang="en-US"/>
              <a:t>Establish a targeted, data-informed equity ambition</a:t>
            </a:r>
          </a:p>
        </p:txBody>
      </p:sp>
      <p:sp>
        <p:nvSpPr>
          <p:cNvPr id="4" name="Text Placeholder 3">
            <a:extLst>
              <a:ext uri="{FF2B5EF4-FFF2-40B4-BE49-F238E27FC236}">
                <a16:creationId xmlns:a16="http://schemas.microsoft.com/office/drawing/2014/main" id="{348F5956-B023-4A6A-A75C-404BE2FA8112}"/>
              </a:ext>
            </a:extLst>
          </p:cNvPr>
          <p:cNvSpPr>
            <a:spLocks noGrp="1"/>
          </p:cNvSpPr>
          <p:nvPr>
            <p:ph type="body" sz="quarter" idx="14"/>
          </p:nvPr>
        </p:nvSpPr>
        <p:spPr>
          <a:xfrm>
            <a:off x="481869" y="1551618"/>
            <a:ext cx="961802" cy="1038746"/>
          </a:xfrm>
        </p:spPr>
        <p:txBody>
          <a:bodyPr/>
          <a:lstStyle/>
          <a:p>
            <a:r>
              <a:rPr lang="en-US"/>
              <a:t>01</a:t>
            </a:r>
          </a:p>
        </p:txBody>
      </p:sp>
      <p:sp>
        <p:nvSpPr>
          <p:cNvPr id="5" name="Text Placeholder 4">
            <a:extLst>
              <a:ext uri="{FF2B5EF4-FFF2-40B4-BE49-F238E27FC236}">
                <a16:creationId xmlns:a16="http://schemas.microsoft.com/office/drawing/2014/main" id="{8A1FA41B-F289-4E91-B6F6-827B519D1EB6}"/>
              </a:ext>
            </a:extLst>
          </p:cNvPr>
          <p:cNvSpPr>
            <a:spLocks noGrp="1"/>
          </p:cNvSpPr>
          <p:nvPr>
            <p:ph type="body" sz="quarter" idx="12"/>
          </p:nvPr>
        </p:nvSpPr>
        <p:spPr>
          <a:xfrm>
            <a:off x="481870" y="3945220"/>
            <a:ext cx="5423630" cy="2238241"/>
          </a:xfrm>
        </p:spPr>
        <p:txBody>
          <a:bodyPr vert="horz" wrap="square" lIns="0" tIns="0" rIns="0" bIns="0" rtlCol="0" anchor="t">
            <a:spAutoFit/>
          </a:bodyPr>
          <a:lstStyle/>
          <a:p>
            <a:pPr marL="0" marR="0">
              <a:spcBef>
                <a:spcPts val="0"/>
              </a:spcBef>
              <a:spcAft>
                <a:spcPts val="800"/>
              </a:spcAft>
            </a:pPr>
            <a:r>
              <a:rPr lang="en-US" dirty="0">
                <a:effectLst/>
                <a:ea typeface="Calibri" panose="020F0502020204030204" pitchFamily="34" charset="0"/>
                <a:cs typeface="Arial" panose="020B0604020202020204" pitchFamily="34" charset="0"/>
              </a:rPr>
              <a:t>For many programs and service lines, limited experience, subpar data, and a lack of proven best practices makes measuring and addressing health equity a challenge. Leaders can address these barriers</a:t>
            </a:r>
            <a:r>
              <a:rPr lang="en-US" dirty="0">
                <a:ea typeface="Calibri" panose="020F0502020204030204" pitchFamily="34" charset="0"/>
                <a:cs typeface="Arial" panose="020B0604020202020204" pitchFamily="34" charset="0"/>
              </a:rPr>
              <a:t> by taking incremental s</a:t>
            </a:r>
            <a:r>
              <a:rPr lang="en-US" dirty="0">
                <a:effectLst/>
                <a:ea typeface="Calibri" panose="020F0502020204030204" pitchFamily="34" charset="0"/>
                <a:cs typeface="Arial" panose="020B0604020202020204" pitchFamily="34" charset="0"/>
              </a:rPr>
              <a:t>teps to develop a data-driven approach that identifies disparities in care. </a:t>
            </a:r>
          </a:p>
          <a:p>
            <a:pPr marL="0" marR="0">
              <a:spcBef>
                <a:spcPts val="0"/>
              </a:spcBef>
              <a:spcAft>
                <a:spcPts val="800"/>
              </a:spcAft>
            </a:pPr>
            <a:r>
              <a:rPr lang="en-US" dirty="0">
                <a:effectLst/>
                <a:ea typeface="Calibri" panose="020F0502020204030204" pitchFamily="34" charset="0"/>
                <a:cs typeface="Arial" panose="020B0604020202020204" pitchFamily="34" charset="0"/>
              </a:rPr>
              <a:t>Quantitative and qualitative data is necessary because it supports the identification and explanation of disparities specific to a given program and patient population. It also </a:t>
            </a:r>
            <a:r>
              <a:rPr lang="en-US" dirty="0">
                <a:ea typeface="Calibri" panose="020F0502020204030204" pitchFamily="34" charset="0"/>
                <a:cs typeface="Arial" panose="020B0604020202020204" pitchFamily="34" charset="0"/>
              </a:rPr>
              <a:t>helps leaders better understand the root cause of disparities and barriers to equitable care. This information is crucial to design equity solutions that align with the largest disparities. </a:t>
            </a:r>
          </a:p>
        </p:txBody>
      </p:sp>
      <p:sp>
        <p:nvSpPr>
          <p:cNvPr id="12" name="TextBox 11">
            <a:extLst>
              <a:ext uri="{FF2B5EF4-FFF2-40B4-BE49-F238E27FC236}">
                <a16:creationId xmlns:a16="http://schemas.microsoft.com/office/drawing/2014/main" id="{2CCFE831-7D2A-418B-B0B8-60D4A69BDAFB}"/>
              </a:ext>
            </a:extLst>
          </p:cNvPr>
          <p:cNvSpPr txBox="1"/>
          <p:nvPr/>
        </p:nvSpPr>
        <p:spPr bwMode="gray">
          <a:xfrm>
            <a:off x="6281305" y="377389"/>
            <a:ext cx="1033896" cy="123111"/>
          </a:xfrm>
          <a:prstGeom prst="rect">
            <a:avLst/>
          </a:prstGeom>
          <a:solidFill>
            <a:schemeClr val="tx1"/>
          </a:solidFill>
        </p:spPr>
        <p:txBody>
          <a:bodyPr wrap="square" lIns="0" tIns="0" rIns="0" bIns="0" rtlCol="0">
            <a:spAutoFit/>
          </a:bodyPr>
          <a:lstStyle/>
          <a:p>
            <a:pPr>
              <a:spcBef>
                <a:spcPts val="500"/>
              </a:spcBef>
              <a:buClr>
                <a:schemeClr val="accent6"/>
              </a:buClr>
            </a:pPr>
            <a:r>
              <a:rPr lang="en-US" sz="800" b="1">
                <a:solidFill>
                  <a:schemeClr val="tx2"/>
                </a:solidFill>
              </a:rPr>
              <a:t>RESEARCH REPORT</a:t>
            </a:r>
          </a:p>
        </p:txBody>
      </p:sp>
      <p:sp>
        <p:nvSpPr>
          <p:cNvPr id="11" name="Footer Placeholder 4">
            <a:extLst>
              <a:ext uri="{FF2B5EF4-FFF2-40B4-BE49-F238E27FC236}">
                <a16:creationId xmlns:a16="http://schemas.microsoft.com/office/drawing/2014/main" id="{B395F2D6-D292-4E0F-B847-9B0F02670B62}"/>
              </a:ext>
            </a:extLst>
          </p:cNvPr>
          <p:cNvSpPr>
            <a:spLocks noGrp="1"/>
          </p:cNvSpPr>
          <p:nvPr>
            <p:ph type="ftr" sz="quarter" idx="3"/>
          </p:nvPr>
        </p:nvSpPr>
        <p:spPr>
          <a:xfrm>
            <a:off x="4190948" y="517629"/>
            <a:ext cx="3124253" cy="110800"/>
          </a:xfrm>
        </p:spPr>
        <p:txBody>
          <a:bodyPr/>
          <a:lstStyle/>
          <a:p>
            <a:r>
              <a:rPr lang="en-US" dirty="0"/>
              <a:t>Roadmap to Advancing Equity Within Your Structural Heart Program</a:t>
            </a:r>
          </a:p>
        </p:txBody>
      </p:sp>
      <p:sp>
        <p:nvSpPr>
          <p:cNvPr id="6" name="Text Placeholder 5">
            <a:extLst>
              <a:ext uri="{FF2B5EF4-FFF2-40B4-BE49-F238E27FC236}">
                <a16:creationId xmlns:a16="http://schemas.microsoft.com/office/drawing/2014/main" id="{DBDA1B13-B612-4EED-87C2-4CFAA779431B}"/>
              </a:ext>
            </a:extLst>
          </p:cNvPr>
          <p:cNvSpPr>
            <a:spLocks noGrp="1"/>
          </p:cNvSpPr>
          <p:nvPr>
            <p:ph type="body" sz="quarter" idx="28"/>
          </p:nvPr>
        </p:nvSpPr>
        <p:spPr/>
        <p:txBody>
          <a:bodyPr/>
          <a:lstStyle/>
          <a:p>
            <a:endParaRPr lang="en-US"/>
          </a:p>
        </p:txBody>
      </p:sp>
      <p:sp>
        <p:nvSpPr>
          <p:cNvPr id="10" name="Text Placeholder 9">
            <a:extLst>
              <a:ext uri="{FF2B5EF4-FFF2-40B4-BE49-F238E27FC236}">
                <a16:creationId xmlns:a16="http://schemas.microsoft.com/office/drawing/2014/main" id="{58B55681-6781-45C4-9668-06A42B783192}"/>
              </a:ext>
            </a:extLst>
          </p:cNvPr>
          <p:cNvSpPr>
            <a:spLocks noGrp="1"/>
          </p:cNvSpPr>
          <p:nvPr>
            <p:ph type="body" sz="quarter" idx="27"/>
          </p:nvPr>
        </p:nvSpPr>
        <p:spPr>
          <a:xfrm>
            <a:off x="5958589" y="9458793"/>
            <a:ext cx="1356611" cy="93195"/>
          </a:xfrm>
        </p:spPr>
        <p:txBody>
          <a:bodyPr/>
          <a:lstStyle/>
          <a:p>
            <a:r>
              <a:rPr lang="en-US"/>
              <a:t>Source: Advisory Board interviews and analysis. </a:t>
            </a:r>
          </a:p>
        </p:txBody>
      </p:sp>
      <p:sp>
        <p:nvSpPr>
          <p:cNvPr id="13" name="TextBox 12">
            <a:extLst>
              <a:ext uri="{FF2B5EF4-FFF2-40B4-BE49-F238E27FC236}">
                <a16:creationId xmlns:a16="http://schemas.microsoft.com/office/drawing/2014/main" id="{99FB1766-792A-44A4-A402-2554C654EE29}"/>
              </a:ext>
            </a:extLst>
          </p:cNvPr>
          <p:cNvSpPr txBox="1"/>
          <p:nvPr/>
        </p:nvSpPr>
        <p:spPr bwMode="gray">
          <a:xfrm>
            <a:off x="1206264" y="6758711"/>
            <a:ext cx="4971257" cy="787588"/>
          </a:xfrm>
          <a:prstGeom prst="rect">
            <a:avLst/>
          </a:prstGeom>
          <a:noFill/>
        </p:spPr>
        <p:txBody>
          <a:bodyPr wrap="square">
            <a:spAutoFit/>
          </a:bodyPr>
          <a:lstStyle/>
          <a:p>
            <a:pPr marR="0">
              <a:lnSpc>
                <a:spcPct val="130000"/>
              </a:lnSpc>
              <a:spcBef>
                <a:spcPts val="0"/>
              </a:spcBef>
              <a:spcAft>
                <a:spcPts val="800"/>
              </a:spcAft>
              <a:buClr>
                <a:schemeClr val="accent6"/>
              </a:buClr>
            </a:pPr>
            <a:r>
              <a:rPr lang="en-US" sz="1200" dirty="0">
                <a:effectLst/>
                <a:ea typeface="Calibri" panose="020F0502020204030204" pitchFamily="34" charset="0"/>
                <a:cs typeface="Arial" panose="020B0604020202020204" pitchFamily="34" charset="0"/>
              </a:rPr>
              <a:t>Programs should work with both service line and system leaders to align their program’s data collection and equity imperatives with the organization’s broader health equity priorities. </a:t>
            </a:r>
          </a:p>
        </p:txBody>
      </p:sp>
      <p:grpSp>
        <p:nvGrpSpPr>
          <p:cNvPr id="7" name="Group 6">
            <a:extLst>
              <a:ext uri="{FF2B5EF4-FFF2-40B4-BE49-F238E27FC236}">
                <a16:creationId xmlns:a16="http://schemas.microsoft.com/office/drawing/2014/main" id="{15D94C39-296B-4CA8-A1F2-A410E45766EA}"/>
              </a:ext>
            </a:extLst>
          </p:cNvPr>
          <p:cNvGrpSpPr/>
          <p:nvPr/>
        </p:nvGrpSpPr>
        <p:grpSpPr>
          <a:xfrm>
            <a:off x="457199" y="3236913"/>
            <a:ext cx="6176585" cy="463719"/>
            <a:chOff x="593820" y="7718631"/>
            <a:chExt cx="6176585" cy="463719"/>
          </a:xfrm>
        </p:grpSpPr>
        <p:grpSp>
          <p:nvGrpSpPr>
            <p:cNvPr id="14" name="Group 13">
              <a:extLst>
                <a:ext uri="{FF2B5EF4-FFF2-40B4-BE49-F238E27FC236}">
                  <a16:creationId xmlns:a16="http://schemas.microsoft.com/office/drawing/2014/main" id="{2D54B1C7-5F0F-4D08-89F8-A6439ADAB1DF}"/>
                </a:ext>
              </a:extLst>
            </p:cNvPr>
            <p:cNvGrpSpPr/>
            <p:nvPr/>
          </p:nvGrpSpPr>
          <p:grpSpPr>
            <a:xfrm>
              <a:off x="1112713" y="7759482"/>
              <a:ext cx="5657692" cy="404304"/>
              <a:chOff x="1006942" y="2720664"/>
              <a:chExt cx="5657692" cy="404304"/>
            </a:xfrm>
          </p:grpSpPr>
          <p:sp>
            <p:nvSpPr>
              <p:cNvPr id="17" name="TextBox 16">
                <a:extLst>
                  <a:ext uri="{FF2B5EF4-FFF2-40B4-BE49-F238E27FC236}">
                    <a16:creationId xmlns:a16="http://schemas.microsoft.com/office/drawing/2014/main" id="{E5E84838-6C5D-4261-BA2A-18702E6713DF}"/>
                  </a:ext>
                </a:extLst>
              </p:cNvPr>
              <p:cNvSpPr txBox="1"/>
              <p:nvPr/>
            </p:nvSpPr>
            <p:spPr bwMode="gray">
              <a:xfrm>
                <a:off x="2458394" y="2833234"/>
                <a:ext cx="4206240" cy="184666"/>
              </a:xfrm>
              <a:prstGeom prst="rect">
                <a:avLst/>
              </a:prstGeom>
              <a:noFill/>
            </p:spPr>
            <p:txBody>
              <a:bodyPr wrap="square" lIns="0" tIns="0" rIns="0" bIns="0" rtlCol="0">
                <a:spAutoFit/>
              </a:bodyPr>
              <a:lstStyle/>
              <a:p>
                <a:r>
                  <a:rPr lang="en-US" sz="1200"/>
                  <a:t>Data collection, data analysis, goals</a:t>
                </a:r>
                <a:endParaRPr lang="en-US" sz="1200">
                  <a:solidFill>
                    <a:srgbClr val="333E48"/>
                  </a:solidFill>
                </a:endParaRPr>
              </a:p>
            </p:txBody>
          </p:sp>
          <p:sp>
            <p:nvSpPr>
              <p:cNvPr id="19" name="TextBox 18">
                <a:extLst>
                  <a:ext uri="{FF2B5EF4-FFF2-40B4-BE49-F238E27FC236}">
                    <a16:creationId xmlns:a16="http://schemas.microsoft.com/office/drawing/2014/main" id="{9235A653-AF0E-4B2E-A119-416060362B5E}"/>
                  </a:ext>
                </a:extLst>
              </p:cNvPr>
              <p:cNvSpPr txBox="1"/>
              <p:nvPr/>
            </p:nvSpPr>
            <p:spPr bwMode="gray">
              <a:xfrm>
                <a:off x="1006942" y="2764869"/>
                <a:ext cx="1230755" cy="360099"/>
              </a:xfrm>
              <a:prstGeom prst="rect">
                <a:avLst/>
              </a:prstGeom>
              <a:noFill/>
            </p:spPr>
            <p:txBody>
              <a:bodyPr wrap="square" lIns="0" tIns="0" rIns="0" bIns="0" rtlCol="0">
                <a:spAutoFit/>
              </a:bodyPr>
              <a:lstStyle/>
              <a:p>
                <a:pPr algn="ctr">
                  <a:lnSpc>
                    <a:spcPct val="90000"/>
                  </a:lnSpc>
                </a:pPr>
                <a:r>
                  <a:rPr lang="en-US" sz="1300" b="1" spc="50">
                    <a:solidFill>
                      <a:schemeClr val="accent5">
                        <a:lumMod val="75000"/>
                        <a:lumOff val="25000"/>
                      </a:schemeClr>
                    </a:solidFill>
                  </a:rPr>
                  <a:t>Dimensions of health equity</a:t>
                </a:r>
                <a:endParaRPr lang="en-US" sz="700" spc="50">
                  <a:solidFill>
                    <a:schemeClr val="accent5">
                      <a:lumMod val="75000"/>
                      <a:lumOff val="25000"/>
                    </a:schemeClr>
                  </a:solidFill>
                </a:endParaRPr>
              </a:p>
            </p:txBody>
          </p:sp>
          <p:cxnSp>
            <p:nvCxnSpPr>
              <p:cNvPr id="20" name="Straight Connector 19">
                <a:extLst>
                  <a:ext uri="{FF2B5EF4-FFF2-40B4-BE49-F238E27FC236}">
                    <a16:creationId xmlns:a16="http://schemas.microsoft.com/office/drawing/2014/main" id="{67F28BC2-6A39-45E3-A14B-C84BF570C728}"/>
                  </a:ext>
                </a:extLst>
              </p:cNvPr>
              <p:cNvCxnSpPr/>
              <p:nvPr/>
            </p:nvCxnSpPr>
            <p:spPr bwMode="gray">
              <a:xfrm>
                <a:off x="2348045" y="2720664"/>
                <a:ext cx="0" cy="38079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pic>
          <p:nvPicPr>
            <p:cNvPr id="23" name="Picture 22" descr="Icon&#10;&#10;Description automatically generated">
              <a:extLst>
                <a:ext uri="{FF2B5EF4-FFF2-40B4-BE49-F238E27FC236}">
                  <a16:creationId xmlns:a16="http://schemas.microsoft.com/office/drawing/2014/main" id="{167A1BA6-BC3F-4A9A-AC23-6CDAC23F792D}"/>
                </a:ext>
              </a:extLst>
            </p:cNvPr>
            <p:cNvPicPr>
              <a:picLocks noChangeAspect="1"/>
            </p:cNvPicPr>
            <p:nvPr/>
          </p:nvPicPr>
          <p:blipFill>
            <a:blip r:embed="rId2"/>
            <a:stretch>
              <a:fillRect/>
            </a:stretch>
          </p:blipFill>
          <p:spPr>
            <a:xfrm>
              <a:off x="593820" y="7718631"/>
              <a:ext cx="463719" cy="463719"/>
            </a:xfrm>
            <a:prstGeom prst="rect">
              <a:avLst/>
            </a:prstGeom>
          </p:spPr>
        </p:pic>
      </p:grpSp>
      <p:sp>
        <p:nvSpPr>
          <p:cNvPr id="26" name="Rectangle 25">
            <a:extLst>
              <a:ext uri="{FF2B5EF4-FFF2-40B4-BE49-F238E27FC236}">
                <a16:creationId xmlns:a16="http://schemas.microsoft.com/office/drawing/2014/main" id="{F54F69ED-029E-4714-AD6E-177494400A0F}"/>
              </a:ext>
            </a:extLst>
          </p:cNvPr>
          <p:cNvSpPr/>
          <p:nvPr/>
        </p:nvSpPr>
        <p:spPr bwMode="gray">
          <a:xfrm>
            <a:off x="481869" y="6596261"/>
            <a:ext cx="5607781" cy="1112488"/>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pic>
        <p:nvPicPr>
          <p:cNvPr id="8" name="Picture 7" descr="Icon&#10;&#10;Description automatically generated">
            <a:extLst>
              <a:ext uri="{FF2B5EF4-FFF2-40B4-BE49-F238E27FC236}">
                <a16:creationId xmlns:a16="http://schemas.microsoft.com/office/drawing/2014/main" id="{C1FA2AE9-15EB-416B-B5E6-364000105317}"/>
              </a:ext>
            </a:extLst>
          </p:cNvPr>
          <p:cNvPicPr>
            <a:picLocks noChangeAspect="1"/>
          </p:cNvPicPr>
          <p:nvPr/>
        </p:nvPicPr>
        <p:blipFill>
          <a:blip r:embed="rId3"/>
          <a:stretch>
            <a:fillRect/>
          </a:stretch>
        </p:blipFill>
        <p:spPr>
          <a:xfrm>
            <a:off x="569740" y="6800570"/>
            <a:ext cx="548652" cy="596361"/>
          </a:xfrm>
          <a:prstGeom prst="rect">
            <a:avLst/>
          </a:prstGeom>
        </p:spPr>
      </p:pic>
    </p:spTree>
    <p:extLst>
      <p:ext uri="{BB962C8B-B14F-4D97-AF65-F5344CB8AC3E}">
        <p14:creationId xmlns:p14="http://schemas.microsoft.com/office/powerpoint/2010/main" val="178528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9" y="1202461"/>
            <a:ext cx="6856301" cy="830997"/>
          </a:xfrm>
        </p:spPr>
        <p:txBody>
          <a:bodyPr/>
          <a:lstStyle/>
          <a:p>
            <a:r>
              <a:rPr lang="en-US" dirty="0"/>
              <a:t>Keys to a data-driven approach for advancing equity </a:t>
            </a:r>
            <a:endParaRPr lang="en-US" dirty="0">
              <a:cs typeface="Times New Roman"/>
            </a:endParaRPr>
          </a:p>
        </p:txBody>
      </p:sp>
      <p:sp>
        <p:nvSpPr>
          <p:cNvPr id="3" name="Text Placeholder 2"/>
          <p:cNvSpPr>
            <a:spLocks noGrp="1"/>
          </p:cNvSpPr>
          <p:nvPr>
            <p:ph type="body" sz="quarter" idx="12"/>
          </p:nvPr>
        </p:nvSpPr>
        <p:spPr>
          <a:xfrm>
            <a:off x="458899" y="2730731"/>
            <a:ext cx="5446601" cy="2692725"/>
          </a:xfrm>
        </p:spPr>
        <p:txBody>
          <a:bodyPr/>
          <a:lstStyle/>
          <a:p>
            <a:pPr marR="0" lvl="0">
              <a:spcBef>
                <a:spcPts val="600"/>
              </a:spcBef>
              <a:spcAft>
                <a:spcPts val="0"/>
              </a:spcAft>
            </a:pPr>
            <a:r>
              <a:rPr lang="en-US" dirty="0">
                <a:effectLst/>
                <a:ea typeface="Calibri" panose="020F0502020204030204" pitchFamily="34" charset="0"/>
                <a:cs typeface="Arial" panose="020B0604020202020204" pitchFamily="34" charset="0"/>
              </a:rPr>
              <a:t>Leading programs stratify clinical</a:t>
            </a:r>
            <a:r>
              <a:rPr lang="en-US" dirty="0">
                <a:ea typeface="Calibri" panose="020F0502020204030204" pitchFamily="34" charset="0"/>
                <a:cs typeface="Arial" panose="020B0604020202020204" pitchFamily="34" charset="0"/>
              </a:rPr>
              <a:t> and </a:t>
            </a:r>
            <a:r>
              <a:rPr lang="en-US" dirty="0">
                <a:effectLst/>
                <a:ea typeface="Calibri" panose="020F0502020204030204" pitchFamily="34" charset="0"/>
                <a:cs typeface="Arial" panose="020B0604020202020204" pitchFamily="34" charset="0"/>
              </a:rPr>
              <a:t>operational performance metrics and patient experience data by sociodemographic factors</a:t>
            </a:r>
            <a:r>
              <a:rPr lang="en-US" dirty="0">
                <a:ea typeface="Calibri" panose="020F0502020204030204" pitchFamily="34" charset="0"/>
                <a:cs typeface="Arial" panose="020B0604020202020204" pitchFamily="34" charset="0"/>
              </a:rPr>
              <a:t> </a:t>
            </a:r>
            <a:r>
              <a:rPr lang="en-US" dirty="0">
                <a:effectLst/>
                <a:ea typeface="Calibri" panose="020F0502020204030204" pitchFamily="34" charset="0"/>
                <a:cs typeface="Arial" panose="020B0604020202020204" pitchFamily="34" charset="0"/>
              </a:rPr>
              <a:t>to identify the specific inequities in treatment access and outcomes impacting their patients. To </a:t>
            </a:r>
            <a:r>
              <a:rPr lang="en-US" dirty="0">
                <a:ea typeface="Calibri" panose="020F0502020204030204" pitchFamily="34" charset="0"/>
                <a:cs typeface="Arial" panose="020B0604020202020204" pitchFamily="34" charset="0"/>
              </a:rPr>
              <a:t>implement this</a:t>
            </a:r>
            <a:r>
              <a:rPr lang="en-US" dirty="0">
                <a:effectLst/>
                <a:ea typeface="Calibri" panose="020F0502020204030204" pitchFamily="34" charset="0"/>
                <a:cs typeface="Arial" panose="020B0604020202020204" pitchFamily="34" charset="0"/>
              </a:rPr>
              <a:t>, collect the necessary sociodemographic data from patients. At a baseline, organizations should collect REGAL data (race, ethnicity, gender and sexual orientation, age, and language) and if feasible, social determinants of health (SDOH) data (e.g., insurance status, zip code</a:t>
            </a:r>
            <a:r>
              <a:rPr lang="en-US" dirty="0">
                <a:ea typeface="Calibri" panose="020F0502020204030204" pitchFamily="34" charset="0"/>
                <a:cs typeface="Arial" panose="020B0604020202020204" pitchFamily="34" charset="0"/>
              </a:rPr>
              <a:t>).</a:t>
            </a:r>
            <a:endParaRPr lang="en-US" dirty="0">
              <a:effectLst/>
              <a:ea typeface="Calibri" panose="020F0502020204030204" pitchFamily="34" charset="0"/>
              <a:cs typeface="Arial" panose="020B0604020202020204" pitchFamily="34" charset="0"/>
            </a:endParaRPr>
          </a:p>
          <a:p>
            <a:pPr>
              <a:spcBef>
                <a:spcPts val="600"/>
              </a:spcBef>
            </a:pPr>
            <a:r>
              <a:rPr lang="en-US" dirty="0">
                <a:effectLst/>
                <a:ea typeface="Calibri" panose="020F0502020204030204" pitchFamily="34" charset="0"/>
                <a:cs typeface="Arial" panose="020B0604020202020204" pitchFamily="34" charset="0"/>
              </a:rPr>
              <a:t>This </a:t>
            </a:r>
            <a:r>
              <a:rPr lang="en-US" dirty="0"/>
              <a:t>helps leaders understand differences across patient groups, informs strategy, </a:t>
            </a:r>
            <a:r>
              <a:rPr lang="en-US" dirty="0">
                <a:cs typeface="Arial" panose="020B0604020202020204" pitchFamily="34" charset="0"/>
              </a:rPr>
              <a:t>and prevents them from operating based on </a:t>
            </a:r>
            <a:r>
              <a:rPr lang="en-US" dirty="0">
                <a:effectLst/>
                <a:ea typeface="Calibri" panose="020F0502020204030204" pitchFamily="34" charset="0"/>
                <a:cs typeface="Arial" panose="020B0604020202020204" pitchFamily="34" charset="0"/>
              </a:rPr>
              <a:t>assumptions about disparities within their program. </a:t>
            </a:r>
          </a:p>
          <a:p>
            <a:pPr marR="0" lvl="0">
              <a:spcBef>
                <a:spcPts val="0"/>
              </a:spcBef>
              <a:spcAft>
                <a:spcPts val="0"/>
              </a:spcAft>
            </a:pPr>
            <a:endParaRPr lang="en-US" dirty="0">
              <a:effectLst/>
              <a:ea typeface="Calibri" panose="020F0502020204030204" pitchFamily="34" charset="0"/>
              <a:cs typeface="Arial" panose="020B0604020202020204" pitchFamily="34" charset="0"/>
            </a:endParaRPr>
          </a:p>
        </p:txBody>
      </p:sp>
      <p:sp>
        <p:nvSpPr>
          <p:cNvPr id="4" name="Text Placeholder 3"/>
          <p:cNvSpPr>
            <a:spLocks noGrp="1"/>
          </p:cNvSpPr>
          <p:nvPr>
            <p:ph type="body" sz="quarter" idx="13"/>
          </p:nvPr>
        </p:nvSpPr>
        <p:spPr>
          <a:xfrm>
            <a:off x="458899" y="959475"/>
            <a:ext cx="3609963" cy="138499"/>
          </a:xfrm>
        </p:spPr>
        <p:txBody>
          <a:bodyPr/>
          <a:lstStyle/>
          <a:p>
            <a:r>
              <a:rPr lang="en-US"/>
              <a:t>1. Establish a targeted, data-informed equity ambition</a:t>
            </a:r>
          </a:p>
        </p:txBody>
      </p:sp>
      <p:sp>
        <p:nvSpPr>
          <p:cNvPr id="12" name="TextBox 11">
            <a:extLst>
              <a:ext uri="{FF2B5EF4-FFF2-40B4-BE49-F238E27FC236}">
                <a16:creationId xmlns:a16="http://schemas.microsoft.com/office/drawing/2014/main" id="{C912316E-26C8-4482-A065-44ECA1760B50}"/>
              </a:ext>
            </a:extLst>
          </p:cNvPr>
          <p:cNvSpPr txBox="1"/>
          <p:nvPr/>
        </p:nvSpPr>
        <p:spPr bwMode="gray">
          <a:xfrm>
            <a:off x="6281305" y="396439"/>
            <a:ext cx="1033896" cy="123111"/>
          </a:xfrm>
          <a:prstGeom prst="rect">
            <a:avLst/>
          </a:prstGeom>
          <a:solidFill>
            <a:schemeClr val="bg1"/>
          </a:solidFill>
        </p:spPr>
        <p:txBody>
          <a:bodyPr wrap="square" lIns="0" tIns="0" rIns="0" bIns="0" rtlCol="0">
            <a:spAutoFit/>
          </a:bodyPr>
          <a:lstStyle/>
          <a:p>
            <a:pPr>
              <a:spcBef>
                <a:spcPts val="500"/>
              </a:spcBef>
              <a:buClr>
                <a:schemeClr val="accent6"/>
              </a:buClr>
            </a:pPr>
            <a:r>
              <a:rPr lang="en-US" sz="800" b="1">
                <a:solidFill>
                  <a:schemeClr val="accent3"/>
                </a:solidFill>
              </a:rPr>
              <a:t>RESEARCH REPORT</a:t>
            </a:r>
          </a:p>
        </p:txBody>
      </p:sp>
      <p:sp>
        <p:nvSpPr>
          <p:cNvPr id="13" name="Rectangle 12">
            <a:extLst>
              <a:ext uri="{FF2B5EF4-FFF2-40B4-BE49-F238E27FC236}">
                <a16:creationId xmlns:a16="http://schemas.microsoft.com/office/drawing/2014/main" id="{E7B778F3-4616-4E74-9D62-655DC81A1FDD}"/>
              </a:ext>
            </a:extLst>
          </p:cNvPr>
          <p:cNvSpPr/>
          <p:nvPr/>
        </p:nvSpPr>
        <p:spPr bwMode="gray">
          <a:xfrm>
            <a:off x="6281305" y="906087"/>
            <a:ext cx="1033895" cy="21460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14" name="Footer Placeholder 2">
            <a:extLst>
              <a:ext uri="{FF2B5EF4-FFF2-40B4-BE49-F238E27FC236}">
                <a16:creationId xmlns:a16="http://schemas.microsoft.com/office/drawing/2014/main" id="{B3C84CDD-115D-4F3C-92AF-C95C46E70929}"/>
              </a:ext>
            </a:extLst>
          </p:cNvPr>
          <p:cNvSpPr>
            <a:spLocks noGrp="1"/>
          </p:cNvSpPr>
          <p:nvPr>
            <p:ph type="ftr" sz="quarter" idx="3"/>
          </p:nvPr>
        </p:nvSpPr>
        <p:spPr>
          <a:xfrm>
            <a:off x="4190947" y="514879"/>
            <a:ext cx="3124253" cy="110800"/>
          </a:xfrm>
        </p:spPr>
        <p:txBody>
          <a:bodyPr/>
          <a:lstStyle/>
          <a:p>
            <a:r>
              <a:rPr lang="en-US" dirty="0"/>
              <a:t>Roadmap to Advancing Equity Within Your Structural Heart Program</a:t>
            </a:r>
          </a:p>
        </p:txBody>
      </p:sp>
      <p:sp>
        <p:nvSpPr>
          <p:cNvPr id="9" name="Text Placeholder 2">
            <a:extLst>
              <a:ext uri="{FF2B5EF4-FFF2-40B4-BE49-F238E27FC236}">
                <a16:creationId xmlns:a16="http://schemas.microsoft.com/office/drawing/2014/main" id="{2DBC79B9-FB0E-4871-912C-6A98185B12CF}"/>
              </a:ext>
            </a:extLst>
          </p:cNvPr>
          <p:cNvSpPr txBox="1">
            <a:spLocks/>
          </p:cNvSpPr>
          <p:nvPr/>
        </p:nvSpPr>
        <p:spPr bwMode="gray">
          <a:xfrm>
            <a:off x="457200" y="2374477"/>
            <a:ext cx="5446601" cy="23301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sz="1300" b="1">
                <a:ea typeface="Calibri" panose="020F0502020204030204" pitchFamily="34" charset="0"/>
                <a:cs typeface="Arial" panose="020B0604020202020204" pitchFamily="34" charset="0"/>
              </a:rPr>
              <a:t>1. Use data to identify and understand existing disparities </a:t>
            </a:r>
          </a:p>
        </p:txBody>
      </p:sp>
      <p:sp>
        <p:nvSpPr>
          <p:cNvPr id="15" name="TextBox 14">
            <a:extLst>
              <a:ext uri="{FF2B5EF4-FFF2-40B4-BE49-F238E27FC236}">
                <a16:creationId xmlns:a16="http://schemas.microsoft.com/office/drawing/2014/main" id="{4660E802-042F-4A7F-9055-A1CB62F34453}"/>
              </a:ext>
            </a:extLst>
          </p:cNvPr>
          <p:cNvSpPr txBox="1"/>
          <p:nvPr/>
        </p:nvSpPr>
        <p:spPr bwMode="gray">
          <a:xfrm>
            <a:off x="147669" y="5465638"/>
            <a:ext cx="5186251" cy="275653"/>
          </a:xfrm>
          <a:prstGeom prst="rect">
            <a:avLst/>
          </a:prstGeom>
          <a:noFill/>
        </p:spPr>
        <p:txBody>
          <a:bodyPr wrap="square">
            <a:spAutoFit/>
          </a:bodyPr>
          <a:lstStyle/>
          <a:p>
            <a:pPr marL="228600" marR="0">
              <a:lnSpc>
                <a:spcPct val="107000"/>
              </a:lnSpc>
              <a:spcBef>
                <a:spcPts val="0"/>
              </a:spcBef>
              <a:spcAft>
                <a:spcPts val="0"/>
              </a:spcAft>
            </a:pPr>
            <a:r>
              <a:rPr lang="en-US" sz="1200" b="1">
                <a:effectLst/>
                <a:ea typeface="Calibri" panose="020F0502020204030204" pitchFamily="34" charset="0"/>
                <a:cs typeface="Arial" panose="020B0604020202020204" pitchFamily="34" charset="0"/>
              </a:rPr>
              <a:t>Sample metrics to stratify by REGAL and SDOH data </a:t>
            </a:r>
            <a:r>
              <a:rPr lang="en-US" sz="1200">
                <a:effectLst/>
                <a:ea typeface="Calibri" panose="020F0502020204030204" pitchFamily="34" charset="0"/>
                <a:cs typeface="Arial" panose="020B0604020202020204" pitchFamily="34" charset="0"/>
              </a:rPr>
              <a:t> </a:t>
            </a:r>
          </a:p>
        </p:txBody>
      </p:sp>
      <p:grpSp>
        <p:nvGrpSpPr>
          <p:cNvPr id="7" name="Group 6">
            <a:extLst>
              <a:ext uri="{FF2B5EF4-FFF2-40B4-BE49-F238E27FC236}">
                <a16:creationId xmlns:a16="http://schemas.microsoft.com/office/drawing/2014/main" id="{3B535331-3333-4F5B-A8E2-76EF2CA73A34}"/>
              </a:ext>
            </a:extLst>
          </p:cNvPr>
          <p:cNvGrpSpPr/>
          <p:nvPr/>
        </p:nvGrpSpPr>
        <p:grpSpPr>
          <a:xfrm>
            <a:off x="690754" y="5783473"/>
            <a:ext cx="6737464" cy="2706977"/>
            <a:chOff x="690754" y="5783473"/>
            <a:chExt cx="6737464" cy="2706977"/>
          </a:xfrm>
        </p:grpSpPr>
        <p:sp>
          <p:nvSpPr>
            <p:cNvPr id="11" name="TextBox 10">
              <a:extLst>
                <a:ext uri="{FF2B5EF4-FFF2-40B4-BE49-F238E27FC236}">
                  <a16:creationId xmlns:a16="http://schemas.microsoft.com/office/drawing/2014/main" id="{9F7EB9C4-C426-4820-A065-5E7347412810}"/>
                </a:ext>
              </a:extLst>
            </p:cNvPr>
            <p:cNvSpPr txBox="1"/>
            <p:nvPr/>
          </p:nvSpPr>
          <p:spPr bwMode="gray">
            <a:xfrm>
              <a:off x="690754" y="6796207"/>
              <a:ext cx="2284960" cy="1461362"/>
            </a:xfrm>
            <a:prstGeom prst="rect">
              <a:avLst/>
            </a:prstGeom>
            <a:noFill/>
          </p:spPr>
          <p:txBody>
            <a:bodyPr wrap="square">
              <a:spAutoFit/>
            </a:bodyPr>
            <a:lstStyle/>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Procedure rates </a:t>
              </a: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Treatment outcomes </a:t>
              </a: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Length of stay </a:t>
              </a: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Readmissions rates</a:t>
              </a: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Stroke</a:t>
              </a:r>
              <a:endParaRPr lang="en-US" sz="1200">
                <a:ea typeface="Calibri" panose="020F0502020204030204" pitchFamily="34" charset="0"/>
                <a:cs typeface="Arial" panose="020B0604020202020204" pitchFamily="34" charset="0"/>
              </a:endParaRP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Mortality rates  </a:t>
              </a:r>
            </a:p>
            <a:p>
              <a:pPr marL="400050" marR="0" indent="-171450">
                <a:lnSpc>
                  <a:spcPct val="107000"/>
                </a:lnSpc>
                <a:spcBef>
                  <a:spcPts val="0"/>
                </a:spcBef>
                <a:spcAft>
                  <a:spcPts val="0"/>
                </a:spcAft>
                <a:buFont typeface="Arial" panose="020B0604020202020204" pitchFamily="34" charset="0"/>
                <a:buChar char="•"/>
              </a:pPr>
              <a:endParaRPr lang="en-US" sz="1200">
                <a:effectLst/>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B89E31B-C4C5-4AAA-B803-CA9F1C9302B3}"/>
                </a:ext>
              </a:extLst>
            </p:cNvPr>
            <p:cNvSpPr txBox="1"/>
            <p:nvPr/>
          </p:nvSpPr>
          <p:spPr bwMode="gray">
            <a:xfrm>
              <a:off x="2792662" y="6796207"/>
              <a:ext cx="2536265" cy="670889"/>
            </a:xfrm>
            <a:prstGeom prst="rect">
              <a:avLst/>
            </a:prstGeom>
            <a:noFill/>
          </p:spPr>
          <p:txBody>
            <a:bodyPr wrap="square">
              <a:spAutoFit/>
            </a:bodyPr>
            <a:lstStyle/>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Referral rates</a:t>
              </a: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Referral to treatment timelines  </a:t>
              </a:r>
            </a:p>
          </p:txBody>
        </p:sp>
        <p:sp>
          <p:nvSpPr>
            <p:cNvPr id="17" name="TextBox 16">
              <a:extLst>
                <a:ext uri="{FF2B5EF4-FFF2-40B4-BE49-F238E27FC236}">
                  <a16:creationId xmlns:a16="http://schemas.microsoft.com/office/drawing/2014/main" id="{43CFA2FF-0085-4002-815C-9E4202E15243}"/>
                </a:ext>
              </a:extLst>
            </p:cNvPr>
            <p:cNvSpPr txBox="1"/>
            <p:nvPr/>
          </p:nvSpPr>
          <p:spPr bwMode="gray">
            <a:xfrm>
              <a:off x="4891953" y="6796207"/>
              <a:ext cx="2536265" cy="473271"/>
            </a:xfrm>
            <a:prstGeom prst="rect">
              <a:avLst/>
            </a:prstGeom>
            <a:noFill/>
          </p:spPr>
          <p:txBody>
            <a:bodyPr wrap="square">
              <a:spAutoFit/>
            </a:bodyPr>
            <a:lstStyle/>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ffectLst/>
                  <a:ea typeface="Calibri" panose="020F0502020204030204" pitchFamily="34" charset="0"/>
                  <a:cs typeface="Arial" panose="020B0604020202020204" pitchFamily="34" charset="0"/>
                </a:rPr>
                <a:t>HCAHPS</a:t>
              </a:r>
              <a:r>
                <a:rPr lang="en-US" sz="1200" baseline="30000">
                  <a:effectLst/>
                  <a:ea typeface="Calibri" panose="020F0502020204030204" pitchFamily="34" charset="0"/>
                  <a:cs typeface="Arial" panose="020B0604020202020204" pitchFamily="34" charset="0"/>
                </a:rPr>
                <a:t>1</a:t>
              </a:r>
              <a:endParaRPr lang="en-US" sz="1200">
                <a:effectLst/>
                <a:ea typeface="Calibri" panose="020F0502020204030204" pitchFamily="34" charset="0"/>
                <a:cs typeface="Arial" panose="020B0604020202020204" pitchFamily="34" charset="0"/>
              </a:endParaRPr>
            </a:p>
            <a:p>
              <a:pPr marL="400050" marR="0" indent="-171450">
                <a:lnSpc>
                  <a:spcPct val="107000"/>
                </a:lnSpc>
                <a:spcBef>
                  <a:spcPts val="0"/>
                </a:spcBef>
                <a:spcAft>
                  <a:spcPts val="0"/>
                </a:spcAft>
                <a:buClr>
                  <a:schemeClr val="accent6"/>
                </a:buClr>
                <a:buFont typeface="Arial" panose="020B0604020202020204" pitchFamily="34" charset="0"/>
                <a:buChar char="•"/>
              </a:pPr>
              <a:r>
                <a:rPr lang="en-US" sz="1200">
                  <a:ea typeface="Calibri" panose="020F0502020204030204" pitchFamily="34" charset="0"/>
                  <a:cs typeface="Arial" panose="020B0604020202020204" pitchFamily="34" charset="0"/>
                </a:rPr>
                <a:t>NPS</a:t>
              </a:r>
              <a:r>
                <a:rPr lang="en-US" sz="1200" baseline="30000">
                  <a:ea typeface="Calibri" panose="020F0502020204030204" pitchFamily="34" charset="0"/>
                  <a:cs typeface="Arial" panose="020B0604020202020204" pitchFamily="34" charset="0"/>
                </a:rPr>
                <a:t>2</a:t>
              </a:r>
              <a:endParaRPr lang="en-US" sz="1200">
                <a:effectLst/>
                <a:ea typeface="Calibri" panose="020F0502020204030204" pitchFamily="34" charset="0"/>
                <a:cs typeface="Arial" panose="020B0604020202020204" pitchFamily="34" charset="0"/>
              </a:endParaRPr>
            </a:p>
          </p:txBody>
        </p:sp>
        <p:sp>
          <p:nvSpPr>
            <p:cNvPr id="19" name="Text Placeholder 2">
              <a:extLst>
                <a:ext uri="{FF2B5EF4-FFF2-40B4-BE49-F238E27FC236}">
                  <a16:creationId xmlns:a16="http://schemas.microsoft.com/office/drawing/2014/main" id="{CBDD2285-2F9C-4099-9832-7BE723E916FE}"/>
                </a:ext>
              </a:extLst>
            </p:cNvPr>
            <p:cNvSpPr txBox="1">
              <a:spLocks/>
            </p:cNvSpPr>
            <p:nvPr/>
          </p:nvSpPr>
          <p:spPr bwMode="gray">
            <a:xfrm>
              <a:off x="1079614" y="6432584"/>
              <a:ext cx="2100886"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ea typeface="Calibri" panose="020F0502020204030204" pitchFamily="34" charset="0"/>
                  <a:cs typeface="Arial" panose="020B0604020202020204" pitchFamily="34" charset="0"/>
                </a:rPr>
                <a:t>CLINICAL METRICS</a:t>
              </a:r>
            </a:p>
          </p:txBody>
        </p:sp>
        <p:sp>
          <p:nvSpPr>
            <p:cNvPr id="20" name="Text Placeholder 2">
              <a:extLst>
                <a:ext uri="{FF2B5EF4-FFF2-40B4-BE49-F238E27FC236}">
                  <a16:creationId xmlns:a16="http://schemas.microsoft.com/office/drawing/2014/main" id="{16696284-9760-4335-A1AF-3076CB9B8B51}"/>
                </a:ext>
              </a:extLst>
            </p:cNvPr>
            <p:cNvSpPr txBox="1">
              <a:spLocks/>
            </p:cNvSpPr>
            <p:nvPr/>
          </p:nvSpPr>
          <p:spPr bwMode="gray">
            <a:xfrm>
              <a:off x="2975714" y="6457746"/>
              <a:ext cx="2100886"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ea typeface="Calibri" panose="020F0502020204030204" pitchFamily="34" charset="0"/>
                  <a:cs typeface="Arial" panose="020B0604020202020204" pitchFamily="34" charset="0"/>
                </a:rPr>
                <a:t>OPERATIONAL METRICS</a:t>
              </a:r>
            </a:p>
          </p:txBody>
        </p:sp>
        <p:sp>
          <p:nvSpPr>
            <p:cNvPr id="21" name="Text Placeholder 2">
              <a:extLst>
                <a:ext uri="{FF2B5EF4-FFF2-40B4-BE49-F238E27FC236}">
                  <a16:creationId xmlns:a16="http://schemas.microsoft.com/office/drawing/2014/main" id="{EE4F00A4-384F-4193-A0EA-7D294CDC42DD}"/>
                </a:ext>
              </a:extLst>
            </p:cNvPr>
            <p:cNvSpPr txBox="1">
              <a:spLocks/>
            </p:cNvSpPr>
            <p:nvPr/>
          </p:nvSpPr>
          <p:spPr bwMode="gray">
            <a:xfrm>
              <a:off x="5173460" y="6442465"/>
              <a:ext cx="2100886" cy="215123"/>
            </a:xfrm>
            <a:prstGeom prst="rect">
              <a:avLst/>
            </a:prstGeom>
          </p:spPr>
          <p:txBody>
            <a:bodyPr vert="horz" wrap="square" lIns="0" tIns="0" rIns="0" bIns="0" rtlCol="0">
              <a:spAutoFit/>
            </a:bodyPr>
            <a:lstStyle>
              <a:lvl1pPr marL="0" indent="0" algn="l" defTabSz="1018879" rtl="0" eaLnBrk="1" latinLnBrk="0" hangingPunct="1">
                <a:lnSpc>
                  <a:spcPct val="130000"/>
                </a:lnSpc>
                <a:spcBef>
                  <a:spcPts val="1200"/>
                </a:spcBef>
                <a:buClr>
                  <a:schemeClr val="accent6"/>
                </a:buClr>
                <a:buFont typeface="Arial" pitchFamily="34" charset="0"/>
                <a:buNone/>
                <a:defRPr sz="1200" kern="1200" baseline="0">
                  <a:solidFill>
                    <a:schemeClr val="tx1"/>
                  </a:solidFill>
                  <a:latin typeface="+mn-lt"/>
                  <a:ea typeface="+mn-ea"/>
                  <a:cs typeface="+mn-cs"/>
                </a:defRPr>
              </a:lvl1pPr>
              <a:lvl2pPr marL="112713"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2pPr>
              <a:lvl3pPr marL="230187"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3pPr>
              <a:lvl4pPr marL="342900" indent="0" algn="l" defTabSz="1018879" rtl="0" eaLnBrk="1" latinLnBrk="0" hangingPunct="1">
                <a:lnSpc>
                  <a:spcPct val="100000"/>
                </a:lnSpc>
                <a:spcBef>
                  <a:spcPts val="600"/>
                </a:spcBef>
                <a:buClr>
                  <a:schemeClr val="accent6"/>
                </a:buClr>
                <a:buFont typeface="Arial" pitchFamily="34" charset="0"/>
                <a:buNone/>
                <a:defRPr sz="1600" kern="1200">
                  <a:solidFill>
                    <a:schemeClr val="tx1"/>
                  </a:solidFill>
                  <a:latin typeface="+mn-lt"/>
                  <a:ea typeface="+mn-ea"/>
                  <a:cs typeface="+mn-cs"/>
                </a:defRPr>
              </a:lvl4pPr>
              <a:lvl5pPr marL="458787" indent="0" algn="l" defTabSz="1018879" rtl="0" eaLnBrk="1" latinLnBrk="0" hangingPunct="1">
                <a:lnSpc>
                  <a:spcPct val="100000"/>
                </a:lnSpc>
                <a:spcBef>
                  <a:spcPts val="600"/>
                </a:spcBef>
                <a:buClr>
                  <a:schemeClr val="accent6"/>
                </a:buClr>
                <a:buFont typeface="Arial" pitchFamily="34" charset="0"/>
                <a:buNone/>
                <a:defRPr sz="1600" kern="1200" baseline="0">
                  <a:solidFill>
                    <a:schemeClr val="tx1"/>
                  </a:solidFill>
                  <a:latin typeface="+mn-lt"/>
                  <a:ea typeface="+mn-ea"/>
                  <a:cs typeface="+mn-cs"/>
                </a:defRPr>
              </a:lvl5pPr>
              <a:lvl6pPr marL="684213"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6pPr>
              <a:lvl7pPr marL="8001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7pPr>
              <a:lvl8pPr marL="9144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8pPr>
              <a:lvl9pPr marL="1028700" indent="-114300" algn="l" defTabSz="1018879" rtl="0" eaLnBrk="1" latinLnBrk="0" hangingPunct="1">
                <a:lnSpc>
                  <a:spcPct val="100000"/>
                </a:lnSpc>
                <a:spcBef>
                  <a:spcPts val="600"/>
                </a:spcBef>
                <a:buClr>
                  <a:schemeClr val="accent6"/>
                </a:buClr>
                <a:buFont typeface="Arial" pitchFamily="34" charset="0"/>
                <a:buChar char="•"/>
                <a:defRPr sz="1200" kern="1200" baseline="0">
                  <a:solidFill>
                    <a:schemeClr val="tx1"/>
                  </a:solidFill>
                  <a:latin typeface="+mn-lt"/>
                  <a:ea typeface="+mn-ea"/>
                  <a:cs typeface="+mn-cs"/>
                </a:defRPr>
              </a:lvl9pPr>
            </a:lstStyle>
            <a:p>
              <a:pPr>
                <a:spcBef>
                  <a:spcPts val="0"/>
                </a:spcBef>
              </a:pPr>
              <a:r>
                <a:rPr lang="en-US">
                  <a:ea typeface="Calibri" panose="020F0502020204030204" pitchFamily="34" charset="0"/>
                  <a:cs typeface="Arial" panose="020B0604020202020204" pitchFamily="34" charset="0"/>
                </a:rPr>
                <a:t>PATIENT EXPERIENCE</a:t>
              </a:r>
            </a:p>
          </p:txBody>
        </p:sp>
        <p:sp>
          <p:nvSpPr>
            <p:cNvPr id="26" name="Rectangle 25">
              <a:extLst>
                <a:ext uri="{FF2B5EF4-FFF2-40B4-BE49-F238E27FC236}">
                  <a16:creationId xmlns:a16="http://schemas.microsoft.com/office/drawing/2014/main" id="{0B3C9B06-4918-4CDF-A8E0-2DBB09B77654}"/>
                </a:ext>
              </a:extLst>
            </p:cNvPr>
            <p:cNvSpPr/>
            <p:nvPr/>
          </p:nvSpPr>
          <p:spPr bwMode="gray">
            <a:xfrm>
              <a:off x="805039" y="6019919"/>
              <a:ext cx="1954294" cy="247053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27" name="Rectangle 26">
              <a:extLst>
                <a:ext uri="{FF2B5EF4-FFF2-40B4-BE49-F238E27FC236}">
                  <a16:creationId xmlns:a16="http://schemas.microsoft.com/office/drawing/2014/main" id="{F9515E13-F852-495D-B393-EA2091C76CE1}"/>
                </a:ext>
              </a:extLst>
            </p:cNvPr>
            <p:cNvSpPr/>
            <p:nvPr/>
          </p:nvSpPr>
          <p:spPr bwMode="gray">
            <a:xfrm>
              <a:off x="2909053" y="6016669"/>
              <a:ext cx="1954294" cy="247053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28" name="Rectangle 27">
              <a:extLst>
                <a:ext uri="{FF2B5EF4-FFF2-40B4-BE49-F238E27FC236}">
                  <a16:creationId xmlns:a16="http://schemas.microsoft.com/office/drawing/2014/main" id="{CF97C70E-8460-4DCD-85D2-90725DF41CD6}"/>
                </a:ext>
              </a:extLst>
            </p:cNvPr>
            <p:cNvSpPr/>
            <p:nvPr/>
          </p:nvSpPr>
          <p:spPr bwMode="gray">
            <a:xfrm>
              <a:off x="4979739" y="6016668"/>
              <a:ext cx="1954294" cy="2470531"/>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100">
                <a:solidFill>
                  <a:schemeClr val="bg1"/>
                </a:solidFill>
              </a:endParaRPr>
            </a:p>
          </p:txBody>
        </p:sp>
        <p:sp>
          <p:nvSpPr>
            <p:cNvPr id="29" name="Rectangle 28">
              <a:extLst>
                <a:ext uri="{FF2B5EF4-FFF2-40B4-BE49-F238E27FC236}">
                  <a16:creationId xmlns:a16="http://schemas.microsoft.com/office/drawing/2014/main" id="{A465B5E3-5D21-4B3A-8829-01295B4D2B39}"/>
                </a:ext>
              </a:extLst>
            </p:cNvPr>
            <p:cNvSpPr/>
            <p:nvPr/>
          </p:nvSpPr>
          <p:spPr bwMode="gray">
            <a:xfrm>
              <a:off x="3462160" y="5783473"/>
              <a:ext cx="737326" cy="4987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sp>
          <p:nvSpPr>
            <p:cNvPr id="5" name="Rectangle 4">
              <a:extLst>
                <a:ext uri="{FF2B5EF4-FFF2-40B4-BE49-F238E27FC236}">
                  <a16:creationId xmlns:a16="http://schemas.microsoft.com/office/drawing/2014/main" id="{AF26808A-38CE-48D5-B286-131B6747EECD}"/>
                </a:ext>
              </a:extLst>
            </p:cNvPr>
            <p:cNvSpPr/>
            <p:nvPr/>
          </p:nvSpPr>
          <p:spPr bwMode="gray">
            <a:xfrm>
              <a:off x="1518949" y="5811613"/>
              <a:ext cx="526473" cy="4987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pic>
          <p:nvPicPr>
            <p:cNvPr id="24" name="Picture 23" descr="Icon&#10;&#10;Description automatically generated">
              <a:extLst>
                <a:ext uri="{FF2B5EF4-FFF2-40B4-BE49-F238E27FC236}">
                  <a16:creationId xmlns:a16="http://schemas.microsoft.com/office/drawing/2014/main" id="{BAA92119-2B46-49F6-B54C-847D821EEDD9}"/>
                </a:ext>
              </a:extLst>
            </p:cNvPr>
            <p:cNvPicPr>
              <a:picLocks noChangeAspect="1"/>
            </p:cNvPicPr>
            <p:nvPr/>
          </p:nvPicPr>
          <p:blipFill>
            <a:blip r:embed="rId2"/>
            <a:stretch>
              <a:fillRect/>
            </a:stretch>
          </p:blipFill>
          <p:spPr>
            <a:xfrm>
              <a:off x="1507866" y="5800098"/>
              <a:ext cx="548640" cy="548640"/>
            </a:xfrm>
            <a:prstGeom prst="rect">
              <a:avLst/>
            </a:prstGeom>
          </p:spPr>
        </p:pic>
        <p:sp>
          <p:nvSpPr>
            <p:cNvPr id="30" name="Rectangle 29">
              <a:extLst>
                <a:ext uri="{FF2B5EF4-FFF2-40B4-BE49-F238E27FC236}">
                  <a16:creationId xmlns:a16="http://schemas.microsoft.com/office/drawing/2014/main" id="{3082734B-AD7D-4C63-9807-15D1511D3E7D}"/>
                </a:ext>
              </a:extLst>
            </p:cNvPr>
            <p:cNvSpPr/>
            <p:nvPr/>
          </p:nvSpPr>
          <p:spPr bwMode="gray">
            <a:xfrm>
              <a:off x="5712523" y="5783473"/>
              <a:ext cx="526473" cy="49876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err="1">
                <a:solidFill>
                  <a:schemeClr val="bg1"/>
                </a:solidFill>
              </a:endParaRPr>
            </a:p>
          </p:txBody>
        </p:sp>
        <p:pic>
          <p:nvPicPr>
            <p:cNvPr id="22" name="Picture 21" descr="Icon&#10;&#10;Description automatically generated">
              <a:extLst>
                <a:ext uri="{FF2B5EF4-FFF2-40B4-BE49-F238E27FC236}">
                  <a16:creationId xmlns:a16="http://schemas.microsoft.com/office/drawing/2014/main" id="{B5DD93CB-7FA8-44F4-90E8-854EB23E8758}"/>
                </a:ext>
              </a:extLst>
            </p:cNvPr>
            <p:cNvPicPr>
              <a:picLocks noChangeAspect="1"/>
            </p:cNvPicPr>
            <p:nvPr/>
          </p:nvPicPr>
          <p:blipFill>
            <a:blip r:embed="rId3"/>
            <a:stretch>
              <a:fillRect/>
            </a:stretch>
          </p:blipFill>
          <p:spPr>
            <a:xfrm>
              <a:off x="3533280" y="5800098"/>
              <a:ext cx="666206" cy="548640"/>
            </a:xfrm>
            <a:prstGeom prst="rect">
              <a:avLst/>
            </a:prstGeom>
          </p:spPr>
        </p:pic>
        <p:pic>
          <p:nvPicPr>
            <p:cNvPr id="23" name="Picture 22" descr="Icon&#10;&#10;Description automatically generated">
              <a:extLst>
                <a:ext uri="{FF2B5EF4-FFF2-40B4-BE49-F238E27FC236}">
                  <a16:creationId xmlns:a16="http://schemas.microsoft.com/office/drawing/2014/main" id="{1A6F92A9-69B5-4D13-87D8-7292ED95D002}"/>
                </a:ext>
              </a:extLst>
            </p:cNvPr>
            <p:cNvPicPr>
              <a:picLocks noChangeAspect="1"/>
            </p:cNvPicPr>
            <p:nvPr/>
          </p:nvPicPr>
          <p:blipFill>
            <a:blip r:embed="rId4"/>
            <a:stretch>
              <a:fillRect/>
            </a:stretch>
          </p:blipFill>
          <p:spPr>
            <a:xfrm>
              <a:off x="5753686" y="5800098"/>
              <a:ext cx="406400" cy="548640"/>
            </a:xfrm>
            <a:prstGeom prst="rect">
              <a:avLst/>
            </a:prstGeom>
          </p:spPr>
        </p:pic>
      </p:grpSp>
      <p:sp>
        <p:nvSpPr>
          <p:cNvPr id="31" name="Text Placeholder 9">
            <a:extLst>
              <a:ext uri="{FF2B5EF4-FFF2-40B4-BE49-F238E27FC236}">
                <a16:creationId xmlns:a16="http://schemas.microsoft.com/office/drawing/2014/main" id="{A9E60944-B938-4832-A881-A720A852EE6C}"/>
              </a:ext>
            </a:extLst>
          </p:cNvPr>
          <p:cNvSpPr>
            <a:spLocks noGrp="1"/>
          </p:cNvSpPr>
          <p:nvPr>
            <p:ph type="body" sz="quarter" idx="27"/>
          </p:nvPr>
        </p:nvSpPr>
        <p:spPr>
          <a:xfrm>
            <a:off x="5903801" y="9475044"/>
            <a:ext cx="1411400" cy="76944"/>
          </a:xfrm>
        </p:spPr>
        <p:txBody>
          <a:bodyPr/>
          <a:lstStyle/>
          <a:p>
            <a:r>
              <a:rPr lang="en-US"/>
              <a:t>Source: Advisory Board interviews and analysis. </a:t>
            </a:r>
          </a:p>
        </p:txBody>
      </p:sp>
      <p:sp>
        <p:nvSpPr>
          <p:cNvPr id="32" name="Text Placeholder 4">
            <a:extLst>
              <a:ext uri="{FF2B5EF4-FFF2-40B4-BE49-F238E27FC236}">
                <a16:creationId xmlns:a16="http://schemas.microsoft.com/office/drawing/2014/main" id="{177013CF-3D6F-4F1A-8268-3882E0FB772E}"/>
              </a:ext>
            </a:extLst>
          </p:cNvPr>
          <p:cNvSpPr>
            <a:spLocks noGrp="1"/>
          </p:cNvSpPr>
          <p:nvPr>
            <p:ph type="body" sz="quarter" idx="28"/>
          </p:nvPr>
        </p:nvSpPr>
        <p:spPr>
          <a:xfrm>
            <a:off x="470079" y="9387319"/>
            <a:ext cx="2763452" cy="166712"/>
          </a:xfrm>
        </p:spPr>
        <p:txBody>
          <a:bodyPr/>
          <a:lstStyle/>
          <a:p>
            <a:pPr marL="91440" lvl="1" indent="-91440">
              <a:spcBef>
                <a:spcPts val="100"/>
              </a:spcBef>
              <a:buClr>
                <a:schemeClr val="accent3"/>
              </a:buClr>
              <a:buFont typeface="+mj-lt"/>
              <a:buAutoNum type="arabicPeriod"/>
            </a:pPr>
            <a:r>
              <a:rPr lang="en-US" sz="500" b="0" i="0" dirty="0">
                <a:solidFill>
                  <a:schemeClr val="accent3"/>
                </a:solidFill>
                <a:effectLst/>
                <a:latin typeface="Roboto" panose="02000000000000000000" pitchFamily="2" charset="0"/>
              </a:rPr>
              <a:t>Hospital Consumer Assessment of Healthcare Providers and Systems.</a:t>
            </a:r>
          </a:p>
          <a:p>
            <a:pPr marL="91440" lvl="1" indent="-91440">
              <a:spcBef>
                <a:spcPts val="100"/>
              </a:spcBef>
              <a:buClr>
                <a:schemeClr val="accent3"/>
              </a:buClr>
              <a:buFont typeface="+mj-lt"/>
              <a:buAutoNum type="arabicPeriod"/>
            </a:pPr>
            <a:r>
              <a:rPr lang="en-US" sz="500" dirty="0">
                <a:solidFill>
                  <a:schemeClr val="accent3"/>
                </a:solidFill>
                <a:latin typeface="Roboto" panose="02000000000000000000" pitchFamily="2" charset="0"/>
              </a:rPr>
              <a:t>Net Promoter Score: The likelihood of a patient to recommend the program.</a:t>
            </a:r>
            <a:endParaRPr lang="en-US" dirty="0"/>
          </a:p>
        </p:txBody>
      </p:sp>
    </p:spTree>
    <p:extLst>
      <p:ext uri="{BB962C8B-B14F-4D97-AF65-F5344CB8AC3E}">
        <p14:creationId xmlns:p14="http://schemas.microsoft.com/office/powerpoint/2010/main" val="905102650"/>
      </p:ext>
    </p:extLst>
  </p:cSld>
  <p:clrMapOvr>
    <a:masterClrMapping/>
  </p:clrMapOvr>
</p:sld>
</file>

<file path=ppt/theme/theme1.xml><?xml version="1.0" encoding="utf-8"?>
<a:theme xmlns:a="http://schemas.openxmlformats.org/drawingml/2006/main" name="ab2 portrait standard">
  <a:themeElements>
    <a:clrScheme name="Advisory Board 2020 Theme">
      <a:dk1>
        <a:srgbClr val="323E48"/>
      </a:dk1>
      <a:lt1>
        <a:srgbClr val="FFFFFF"/>
      </a:lt1>
      <a:dk2>
        <a:srgbClr val="FFFFFF"/>
      </a:dk2>
      <a:lt2>
        <a:srgbClr val="E5E5E5"/>
      </a:lt2>
      <a:accent1>
        <a:srgbClr val="D6D9DA"/>
      </a:accent1>
      <a:accent2>
        <a:srgbClr val="999FA3"/>
      </a:accent2>
      <a:accent3>
        <a:srgbClr val="70787E"/>
      </a:accent3>
      <a:accent4>
        <a:srgbClr val="445460"/>
      </a:accent4>
      <a:accent5>
        <a:srgbClr val="222A30"/>
      </a:accent5>
      <a:accent6>
        <a:srgbClr val="CE0E2D"/>
      </a:accent6>
      <a:hlink>
        <a:srgbClr val="323E48"/>
      </a:hlink>
      <a:folHlink>
        <a:srgbClr val="75757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19050">
          <a:solidFill>
            <a:schemeClr val="accent1"/>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2"/>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buClr>
            <a:schemeClr val="accent6"/>
          </a:buClr>
          <a:defRPr sz="1000" dirty="0" err="1" smtClean="0"/>
        </a:defPPr>
      </a:lstStyle>
    </a:txDef>
  </a:objectDefaults>
  <a:extraClrSchemeLst/>
  <a:custClrLst>
    <a:custClr name="Data Viz 1">
      <a:srgbClr val="D6D9DA"/>
    </a:custClr>
    <a:custClr name="Data Viz 2">
      <a:srgbClr val="7C99AE"/>
    </a:custClr>
    <a:custClr name="Data Viz 3">
      <a:srgbClr val="667E90"/>
    </a:custClr>
    <a:custClr name="Data Viz 4">
      <a:srgbClr val="445460"/>
    </a:custClr>
    <a:custClr name="Data Viz 5">
      <a:srgbClr val="222A30"/>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Unused">
      <a:srgbClr val="FFFFFF"/>
    </a:custClr>
    <a:custClr name="Teal">
      <a:srgbClr val="00AEA1"/>
    </a:custClr>
    <a:custClr name="Blue">
      <a:srgbClr val="0071BB"/>
    </a:custClr>
    <a:custClr name="Green">
      <a:srgbClr val="00A253"/>
    </a:custClr>
    <a:custClr name="Purple">
      <a:srgbClr val="5736F7"/>
    </a:custClr>
    <a:custClr name="Orange">
      <a:srgbClr val="FC5027"/>
    </a:custClr>
    <a:custClr name="Yellow">
      <a:srgbClr val="FFFF51"/>
    </a:custClr>
    <a:custClr name="Error Red">
      <a:srgbClr val="EE0000"/>
    </a:custClr>
    <a:custClr name="Unused">
      <a:srgbClr val="FFFFFF"/>
    </a:custClr>
    <a:custClr name="Unused">
      <a:srgbClr val="FFFFFF"/>
    </a:custClr>
    <a:custClr name="Unused">
      <a:srgbClr val="FFFFFF"/>
    </a:custClr>
    <a:custClr name="Teal Tint">
      <a:srgbClr val="B4FBF6"/>
    </a:custClr>
    <a:custClr name="Blue Tint">
      <a:srgbClr val="64BAF3"/>
    </a:custClr>
    <a:custClr name="Green Tint">
      <a:srgbClr val="5CFFAF"/>
    </a:custClr>
    <a:custClr name="Purple Tint">
      <a:srgbClr val="9999FC"/>
    </a:custClr>
    <a:custClr name="Orange Tint">
      <a:srgbClr val="FFAE9B"/>
    </a:custClr>
    <a:custClr name="Unused">
      <a:srgbClr val="FFFFFF"/>
    </a:custClr>
    <a:custClr name="Unused">
      <a:srgbClr val="FFFFFF"/>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Edwards_StructuralHeart_LeadershipBrief_V0" id="{1C977299-D0E7-452C-808C-A23DC1B0D91B}" vid="{5CCE40F2-9C3B-4A22-B0ED-D03B345180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a105d2-9309-4a27-a641-7e2ea2abacf8">
      <UserInfo>
        <DisplayName>Zuckerman, Rachel</DisplayName>
        <AccountId>160</AccountId>
        <AccountType/>
      </UserInfo>
      <UserInfo>
        <DisplayName>Viviani, Tara</DisplayName>
        <AccountId>25</AccountId>
        <AccountType/>
      </UserInfo>
      <UserInfo>
        <DisplayName>Frieswick, Liam</DisplayName>
        <AccountId>123</AccountId>
        <AccountType/>
      </UserInfo>
      <UserInfo>
        <DisplayName>Desai, Cathy</DisplayName>
        <AccountId>55</AccountId>
        <AccountType/>
      </UserInfo>
      <UserInfo>
        <DisplayName>Pai, Prianca T</DisplayName>
        <AccountId>28</AccountId>
        <AccountType/>
      </UserInfo>
      <UserInfo>
        <DisplayName>Langr, Madeleine E</DisplayName>
        <AccountId>44</AccountId>
        <AccountType/>
      </UserInfo>
      <UserInfo>
        <DisplayName>Grimes, Payton A</DisplayName>
        <AccountId>86</AccountId>
        <AccountType/>
      </UserInfo>
    </SharedWithUsers>
    <lcf76f155ced4ddcb4097134ff3c332f xmlns="ae84356a-f88a-433a-89bf-b0d5500490ca">
      <Terms xmlns="http://schemas.microsoft.com/office/infopath/2007/PartnerControls"/>
    </lcf76f155ced4ddcb4097134ff3c332f>
    <TaxCatchAll xmlns="c0a105d2-9309-4a27-a641-7e2ea2abacf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960A2A615D8E4FB65873584B2ED78E" ma:contentTypeVersion="15" ma:contentTypeDescription="Create a new document." ma:contentTypeScope="" ma:versionID="1b8e8d3f1f13b9a48cccda548684ec72">
  <xsd:schema xmlns:xsd="http://www.w3.org/2001/XMLSchema" xmlns:xs="http://www.w3.org/2001/XMLSchema" xmlns:p="http://schemas.microsoft.com/office/2006/metadata/properties" xmlns:ns2="ae84356a-f88a-433a-89bf-b0d5500490ca" xmlns:ns3="c0a105d2-9309-4a27-a641-7e2ea2abacf8" targetNamespace="http://schemas.microsoft.com/office/2006/metadata/properties" ma:root="true" ma:fieldsID="9d8ac006f5978aa5bdac8be713eeabfd" ns2:_="" ns3:_="">
    <xsd:import namespace="ae84356a-f88a-433a-89bf-b0d5500490ca"/>
    <xsd:import namespace="c0a105d2-9309-4a27-a641-7e2ea2abac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4356a-f88a-433a-89bf-b0d5500490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a105d2-9309-4a27-a641-7e2ea2abacf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85b4a2-4764-4c86-a049-5b98738c9e75}" ma:internalName="TaxCatchAll" ma:showField="CatchAllData" ma:web="c0a105d2-9309-4a27-a641-7e2ea2abac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87FB47-5244-4082-B838-1A23E18032B7}">
  <ds:schemaRefs>
    <ds:schemaRef ds:uri="c0a105d2-9309-4a27-a641-7e2ea2abacf8"/>
    <ds:schemaRef ds:uri="http://schemas.microsoft.com/office/infopath/2007/PartnerControls"/>
    <ds:schemaRef ds:uri="http://purl.org/dc/terms/"/>
    <ds:schemaRef ds:uri="http://schemas.microsoft.com/office/2006/documentManagement/types"/>
    <ds:schemaRef ds:uri="ae84356a-f88a-433a-89bf-b0d5500490ca"/>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F25A618-71B1-463C-A986-097B62F7D54D}">
  <ds:schemaRefs>
    <ds:schemaRef ds:uri="http://schemas.microsoft.com/sharepoint/v3/contenttype/forms"/>
  </ds:schemaRefs>
</ds:datastoreItem>
</file>

<file path=customXml/itemProps3.xml><?xml version="1.0" encoding="utf-8"?>
<ds:datastoreItem xmlns:ds="http://schemas.openxmlformats.org/officeDocument/2006/customXml" ds:itemID="{54B6F4C3-C696-4150-800E-BDECDB1961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4356a-f88a-433a-89bf-b0d5500490ca"/>
    <ds:schemaRef ds:uri="c0a105d2-9309-4a27-a641-7e2ea2aba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Edwards_StructuralHeart_LeadershipBrief_V0</Template>
  <TotalTime>555</TotalTime>
  <Words>8665</Words>
  <Application>Microsoft Office PowerPoint</Application>
  <PresentationFormat>Custom</PresentationFormat>
  <Paragraphs>548</Paragraphs>
  <Slides>33</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Roboto</vt:lpstr>
      <vt:lpstr>Times New Roman</vt:lpstr>
      <vt:lpstr>Wingdings</vt:lpstr>
      <vt:lpstr>ab2 portrait standard</vt:lpstr>
      <vt:lpstr>Document</vt:lpstr>
      <vt:lpstr>Roadmap to Advancing Equity Within Your Structural Heart Program</vt:lpstr>
      <vt:lpstr>PowerPoint Presentation</vt:lpstr>
      <vt:lpstr>Snapshot of structural heart inequities </vt:lpstr>
      <vt:lpstr>PowerPoint Presentation</vt:lpstr>
      <vt:lpstr>PowerPoint Presentation</vt:lpstr>
      <vt:lpstr>Eight dimensions of a health equity strategy </vt:lpstr>
      <vt:lpstr>Three imperatives to promote equity in structural heart care </vt:lpstr>
      <vt:lpstr>Establish a targeted, data-informed equity ambition</vt:lpstr>
      <vt:lpstr>Keys to a data-driven approach for advancing equity </vt:lpstr>
      <vt:lpstr>PowerPoint Presentation</vt:lpstr>
      <vt:lpstr>PowerPoint Presentation</vt:lpstr>
      <vt:lpstr>Invest in solutions to patient access barriers </vt:lpstr>
      <vt:lpstr>Keys to equitably advance access to treatment </vt:lpstr>
      <vt:lpstr>PowerPoint Presentation</vt:lpstr>
      <vt:lpstr>PowerPoint Presentation</vt:lpstr>
      <vt:lpstr>PowerPoint Presentation</vt:lpstr>
      <vt:lpstr>PowerPoint Presentation</vt:lpstr>
      <vt:lpstr>PowerPoint Presentation</vt:lpstr>
      <vt:lpstr>PowerPoint Presentation</vt:lpstr>
      <vt:lpstr>Instill a program culture of patient trust and engagement</vt:lpstr>
      <vt:lpstr>Keys to creating a program culture that instills trust and engagement </vt:lpstr>
      <vt:lpstr>PowerPoint Presentation</vt:lpstr>
      <vt:lpstr>PowerPoint Presentation</vt:lpstr>
      <vt:lpstr>PowerPoint Presentation</vt:lpstr>
      <vt:lpstr>Putting it all together: Creating an actionable health equity strategy </vt:lpstr>
      <vt:lpstr>PowerPoint Presentation</vt:lpstr>
      <vt:lpstr>Conversations you should  be having</vt:lpstr>
      <vt:lpstr>PowerPoint Presentation</vt:lpstr>
      <vt:lpstr>PowerPoint Presentation</vt:lpstr>
      <vt:lpstr>Related content</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Pai, Prianca T</dc:creator>
  <cp:lastModifiedBy>Grimes, Payton A</cp:lastModifiedBy>
  <cp:revision>2</cp:revision>
  <cp:lastPrinted>2022-07-22T20:04:13Z</cp:lastPrinted>
  <dcterms:created xsi:type="dcterms:W3CDTF">2021-07-16T02:36:47Z</dcterms:created>
  <dcterms:modified xsi:type="dcterms:W3CDTF">2023-04-04T20:48:11Z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0x0101006C960A2A615D8E4FB65873584B2ED78E</vt:lpwstr>
  </property>
  <property fmtid="{D5CDD505-2E9C-101B-9397-08002B2CF9AE}" pid="3" name="MSIP_Label_a8a73c85-e524-44a6-bd58-7df7ef87be8f_Enabled">
    <vt:lpwstr>true</vt:lpwstr>
  </property>
  <property fmtid="{D5CDD505-2E9C-101B-9397-08002B2CF9AE}" pid="4" name="MSIP_Label_a8a73c85-e524-44a6-bd58-7df7ef87be8f_SetDate">
    <vt:lpwstr>2023-01-12T21:59:44Z</vt:lpwstr>
  </property>
  <property fmtid="{D5CDD505-2E9C-101B-9397-08002B2CF9AE}" pid="5" name="MSIP_Label_a8a73c85-e524-44a6-bd58-7df7ef87be8f_Method">
    <vt:lpwstr>Privileged</vt:lpwstr>
  </property>
  <property fmtid="{D5CDD505-2E9C-101B-9397-08002B2CF9AE}" pid="6" name="MSIP_Label_a8a73c85-e524-44a6-bd58-7df7ef87be8f_Name">
    <vt:lpwstr>Internal Label</vt:lpwstr>
  </property>
  <property fmtid="{D5CDD505-2E9C-101B-9397-08002B2CF9AE}" pid="7" name="MSIP_Label_a8a73c85-e524-44a6-bd58-7df7ef87be8f_SiteId">
    <vt:lpwstr>db05faca-c82a-4b9d-b9c5-0f64b6755421</vt:lpwstr>
  </property>
  <property fmtid="{D5CDD505-2E9C-101B-9397-08002B2CF9AE}" pid="8" name="MSIP_Label_a8a73c85-e524-44a6-bd58-7df7ef87be8f_ActionId">
    <vt:lpwstr>b9094afb-33d3-4085-a6a2-e240310477fc</vt:lpwstr>
  </property>
  <property fmtid="{D5CDD505-2E9C-101B-9397-08002B2CF9AE}" pid="9" name="MSIP_Label_a8a73c85-e524-44a6-bd58-7df7ef87be8f_ContentBits">
    <vt:lpwstr>0</vt:lpwstr>
  </property>
  <property fmtid="{D5CDD505-2E9C-101B-9397-08002B2CF9AE}" pid="10" name="MediaServiceImageTags">
    <vt:lpwstr/>
  </property>
</Properties>
</file>